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1" r:id="rId3"/>
    <p:sldId id="257" r:id="rId4"/>
    <p:sldId id="259" r:id="rId5"/>
    <p:sldId id="270" r:id="rId6"/>
    <p:sldId id="263" r:id="rId7"/>
    <p:sldId id="284" r:id="rId8"/>
    <p:sldId id="285" r:id="rId9"/>
    <p:sldId id="286" r:id="rId10"/>
    <p:sldId id="299" r:id="rId11"/>
    <p:sldId id="26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7" r:id="rId21"/>
    <p:sldId id="295" r:id="rId22"/>
    <p:sldId id="298" r:id="rId23"/>
    <p:sldId id="296" r:id="rId24"/>
    <p:sldId id="260" r:id="rId25"/>
    <p:sldId id="279" r:id="rId26"/>
  </p:sldIdLst>
  <p:sldSz cx="9144000" cy="5143500" type="screen16x9"/>
  <p:notesSz cx="6858000" cy="9144000"/>
  <p:embeddedFontLst>
    <p:embeddedFont>
      <p:font typeface="Lato Light" charset="0"/>
      <p:regular r:id="rId28"/>
      <p:bold r:id="rId29"/>
      <p:italic r:id="rId30"/>
      <p:boldItalic r:id="rId31"/>
    </p:embeddedFont>
    <p:embeddedFont>
      <p:font typeface="Lato Hairline" charset="0"/>
      <p:regular r:id="rId32"/>
      <p:bold r:id="rId33"/>
      <p:italic r:id="rId34"/>
      <p:bold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  <p:embeddedFont>
      <p:font typeface="Cordia New" pitchFamily="34" charset="-34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B867F7E7-A149-4C86-8AF0-E5B7B1954F5C}">
  <a:tblStyle styleId="{B867F7E7-A149-4C86-8AF0-E5B7B1954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838" autoAdjust="0"/>
    <p:restoredTop sz="94624" autoAdjust="0"/>
  </p:normalViewPr>
  <p:slideViewPr>
    <p:cSldViewPr>
      <p:cViewPr varScale="1">
        <p:scale>
          <a:sx n="92" d="100"/>
          <a:sy n="92" d="100"/>
        </p:scale>
        <p:origin x="-702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2000" b="1" dirty="0" smtClean="0"/>
              <a:t>Exploratory Data Analysis on</a:t>
            </a:r>
            <a:r>
              <a:rPr lang="en" b="1" dirty="0" smtClean="0"/>
              <a:t/>
            </a:r>
            <a:br>
              <a:rPr lang="en" b="1" dirty="0" smtClean="0"/>
            </a:br>
            <a:r>
              <a:rPr lang="en" b="1" dirty="0" smtClean="0"/>
              <a:t>AUTOMOBILES</a:t>
            </a:r>
            <a:endParaRPr lang="en" b="1" dirty="0"/>
          </a:p>
        </p:txBody>
      </p:sp>
      <p:pic>
        <p:nvPicPr>
          <p:cNvPr id="9" name="Picture 8" descr="volga-30332_960_7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16" y="0"/>
            <a:ext cx="5312541" cy="3143254"/>
          </a:xfrm>
          <a:prstGeom prst="rect">
            <a:avLst/>
          </a:prstGeom>
        </p:spPr>
      </p:pic>
      <p:pic>
        <p:nvPicPr>
          <p:cNvPr id="11" name="Picture 10" descr="upx-477x3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9" y="428610"/>
            <a:ext cx="1428759" cy="853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endParaRPr lang="en" sz="2400" dirty="0">
              <a:solidFill>
                <a:srgbClr val="FFFFFF"/>
              </a:solidFill>
              <a:highlight>
                <a:srgbClr val="990000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rgbClr val="FFFFFF"/>
                </a:solidFill>
              </a:rPr>
              <a:t>		</a:t>
            </a:r>
            <a:endParaRPr lang="en" sz="9600" dirty="0">
              <a:solidFill>
                <a:srgbClr val="FFFFFF"/>
              </a:solidFill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>
                <a:spcBef>
                  <a:spcPts val="0"/>
                </a:spcBef>
                <a:buNone/>
              </a:pPr>
              <a:t>10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6" name="Shape 172"/>
          <p:cNvSpPr txBox="1">
            <a:spLocks/>
          </p:cNvSpPr>
          <p:nvPr/>
        </p:nvSpPr>
        <p:spPr>
          <a:xfrm>
            <a:off x="642910" y="3429006"/>
            <a:ext cx="850109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en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Performance</a:t>
            </a:r>
            <a:r>
              <a:rPr kumimoji="0" lang="en" sz="5400" b="0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 </a:t>
            </a:r>
            <a:r>
              <a:rPr kumimoji="0" lang="en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Analysis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7" name="Picture 6" descr="Performan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3286130"/>
            <a:ext cx="1357322" cy="1357322"/>
          </a:xfrm>
          <a:prstGeom prst="rect">
            <a:avLst/>
          </a:prstGeom>
        </p:spPr>
      </p:pic>
      <p:pic>
        <p:nvPicPr>
          <p:cNvPr id="9" name="Picture 8" descr="car-30250_960_7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6" y="1000114"/>
            <a:ext cx="3714776" cy="1857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1"/>
          <p:cNvSpPr txBox="1">
            <a:spLocks noGrp="1"/>
          </p:cNvSpPr>
          <p:nvPr>
            <p:ph type="title"/>
          </p:nvPr>
        </p:nvSpPr>
        <p:spPr>
          <a:xfrm>
            <a:off x="428596" y="285734"/>
            <a:ext cx="6500858" cy="57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Classification of Cars Based on Engine</a:t>
            </a:r>
            <a:r>
              <a:rPr kumimoji="0" lang="en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Power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pic>
        <p:nvPicPr>
          <p:cNvPr id="11" name="Picture 10" descr="Average Horsepow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500180"/>
            <a:ext cx="7500958" cy="3315901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>
            <a:off x="4143372" y="1714494"/>
            <a:ext cx="285752" cy="15716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/>
          <p:cNvSpPr/>
          <p:nvPr/>
        </p:nvSpPr>
        <p:spPr>
          <a:xfrm>
            <a:off x="5429256" y="3214692"/>
            <a:ext cx="214314" cy="857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e 13"/>
          <p:cNvSpPr/>
          <p:nvPr/>
        </p:nvSpPr>
        <p:spPr>
          <a:xfrm>
            <a:off x="7358082" y="4071948"/>
            <a:ext cx="142876" cy="4286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4572000" y="2357436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Performance Cars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08" y="3500444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Medium Performance Cars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7643770" y="3929072"/>
            <a:ext cx="15002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</a:p>
          <a:p>
            <a:r>
              <a:rPr lang="en-US" dirty="0" smtClean="0"/>
              <a:t>Performance Cars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81"/>
          <p:cNvSpPr txBox="1">
            <a:spLocks noGrp="1"/>
          </p:cNvSpPr>
          <p:nvPr>
            <p:ph type="title"/>
          </p:nvPr>
        </p:nvSpPr>
        <p:spPr>
          <a:xfrm>
            <a:off x="357158" y="357172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" sz="2400" dirty="0" smtClean="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rPr>
              <a:t>Average Peak RPM Comparison on Wheel Drive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8" name="Picture 7" descr="Peak RPM Wheel Dr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428742"/>
            <a:ext cx="7676243" cy="3286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81"/>
          <p:cNvSpPr txBox="1">
            <a:spLocks noGrp="1"/>
          </p:cNvSpPr>
          <p:nvPr>
            <p:ph type="title"/>
          </p:nvPr>
        </p:nvSpPr>
        <p:spPr>
          <a:xfrm>
            <a:off x="428596" y="285734"/>
            <a:ext cx="7786742" cy="57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" sz="2400" dirty="0" smtClean="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rPr>
              <a:t>Factors Influencing &amp; Influenced by the Engine Power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8" name="Picture 7" descr="Engine Power Facto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928676"/>
            <a:ext cx="7529564" cy="1774645"/>
          </a:xfrm>
          <a:prstGeom prst="rect">
            <a:avLst/>
          </a:prstGeom>
        </p:spPr>
      </p:pic>
      <p:pic>
        <p:nvPicPr>
          <p:cNvPr id="9" name="Picture 8" descr="Engine posi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2" y="3000378"/>
            <a:ext cx="4143404" cy="194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>
                <a:spcBef>
                  <a:spcPts val="0"/>
                </a:spcBef>
                <a:buNone/>
              </a:pPr>
              <a:t>14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ctrTitle" idx="4294967295"/>
          </p:nvPr>
        </p:nvSpPr>
        <p:spPr>
          <a:xfrm>
            <a:off x="1643042" y="3214692"/>
            <a:ext cx="7500958" cy="128588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600" dirty="0" smtClean="0">
                <a:solidFill>
                  <a:schemeClr val="accent6">
                    <a:lumMod val="75000"/>
                  </a:schemeClr>
                </a:solidFill>
              </a:rPr>
              <a:t>Mileage Analysis</a:t>
            </a:r>
            <a:endParaRPr lang="en" sz="6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 descr="car-30250_960_7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2" y="1000114"/>
            <a:ext cx="3714744" cy="1857372"/>
          </a:xfrm>
          <a:prstGeom prst="rect">
            <a:avLst/>
          </a:prstGeom>
        </p:spPr>
      </p:pic>
      <p:pic>
        <p:nvPicPr>
          <p:cNvPr id="8" name="Picture 7" descr="MPG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20" y="2786064"/>
            <a:ext cx="1714480" cy="171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sp>
        <p:nvSpPr>
          <p:cNvPr id="4" name="Shape 81"/>
          <p:cNvSpPr txBox="1">
            <a:spLocks noGrp="1"/>
          </p:cNvSpPr>
          <p:nvPr>
            <p:ph type="title"/>
          </p:nvPr>
        </p:nvSpPr>
        <p:spPr>
          <a:xfrm>
            <a:off x="357158" y="428610"/>
            <a:ext cx="7500990" cy="563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" sz="2400" dirty="0" smtClean="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rPr>
              <a:t>Mileage Comparison of Cars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5" name="Picture 4" descr="MPG_M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357304"/>
            <a:ext cx="7929618" cy="3191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  <p:sp>
        <p:nvSpPr>
          <p:cNvPr id="4" name="Shape 81"/>
          <p:cNvSpPr txBox="1">
            <a:spLocks/>
          </p:cNvSpPr>
          <p:nvPr/>
        </p:nvSpPr>
        <p:spPr>
          <a:xfrm>
            <a:off x="357158" y="428610"/>
            <a:ext cx="7500990" cy="563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Mileage Comparison With</a:t>
            </a:r>
            <a:r>
              <a:rPr kumimoji="0" lang="en" sz="2400" b="0" i="0" u="none" strike="noStrike" kern="0" cap="none" spc="0" normalizeH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 Different Fuel Systems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6" name="Picture 5" descr="MPG Fuel Syste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357304"/>
            <a:ext cx="6786747" cy="300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  <p:sp>
        <p:nvSpPr>
          <p:cNvPr id="4" name="Shape 81"/>
          <p:cNvSpPr txBox="1">
            <a:spLocks noGrp="1"/>
          </p:cNvSpPr>
          <p:nvPr>
            <p:ph type="title"/>
          </p:nvPr>
        </p:nvSpPr>
        <p:spPr>
          <a:xfrm>
            <a:off x="357158" y="428610"/>
            <a:ext cx="7500990" cy="563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" sz="2400" dirty="0" smtClean="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rPr>
              <a:t>Mileage Comparison With Other Attributes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5" name="Picture 4" descr="MPG Fuel 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3143254"/>
            <a:ext cx="3877278" cy="1672190"/>
          </a:xfrm>
          <a:prstGeom prst="rect">
            <a:avLst/>
          </a:prstGeom>
        </p:spPr>
      </p:pic>
      <p:pic>
        <p:nvPicPr>
          <p:cNvPr id="6" name="Picture 5" descr="MPG_Drive Whee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28808"/>
            <a:ext cx="4357718" cy="2214578"/>
          </a:xfrm>
          <a:prstGeom prst="rect">
            <a:avLst/>
          </a:prstGeom>
        </p:spPr>
      </p:pic>
      <p:pic>
        <p:nvPicPr>
          <p:cNvPr id="8" name="Picture 7" descr="MPG_Aspir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8" y="1285866"/>
            <a:ext cx="4040879" cy="1657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18</a:t>
            </a:fld>
            <a:endParaRPr lang="en"/>
          </a:p>
        </p:txBody>
      </p:sp>
      <p:sp>
        <p:nvSpPr>
          <p:cNvPr id="4" name="Shape 81"/>
          <p:cNvSpPr txBox="1">
            <a:spLocks/>
          </p:cNvSpPr>
          <p:nvPr/>
        </p:nvSpPr>
        <p:spPr>
          <a:xfrm>
            <a:off x="357158" y="428610"/>
            <a:ext cx="7500990" cy="563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Factors Influencing</a:t>
            </a:r>
            <a:r>
              <a:rPr kumimoji="0" lang="en" sz="2400" b="0" i="0" u="none" strike="noStrike" kern="0" cap="none" spc="0" normalizeH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 Mileage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5" name="Picture 4" descr="MPG_Facto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785932"/>
            <a:ext cx="8277957" cy="164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endParaRPr lang="en" sz="2400" dirty="0">
              <a:solidFill>
                <a:srgbClr val="FFFFFF"/>
              </a:solidFill>
              <a:highlight>
                <a:srgbClr val="990000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rgbClr val="FFFFFF"/>
                </a:solidFill>
              </a:rPr>
              <a:t>		</a:t>
            </a:r>
            <a:endParaRPr lang="en" sz="9600" dirty="0">
              <a:solidFill>
                <a:srgbClr val="FFFFFF"/>
              </a:solidFill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>
                <a:spcBef>
                  <a:spcPts val="0"/>
                </a:spcBef>
                <a:buNone/>
              </a:pPr>
              <a:t>19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 idx="4294967295"/>
          </p:nvPr>
        </p:nvSpPr>
        <p:spPr>
          <a:xfrm>
            <a:off x="3894138" y="3287713"/>
            <a:ext cx="5249862" cy="1284287"/>
          </a:xfrm>
        </p:spPr>
        <p:txBody>
          <a:bodyPr/>
          <a:lstStyle/>
          <a:p>
            <a:r>
              <a:rPr lang="en-US" dirty="0" smtClean="0"/>
              <a:t>Best Budget Car  Analysis</a:t>
            </a:r>
            <a:endParaRPr lang="en-IN" dirty="0"/>
          </a:p>
        </p:txBody>
      </p:sp>
      <p:pic>
        <p:nvPicPr>
          <p:cNvPr id="9" name="Picture 8" descr="car-30250_960_7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6" y="1000114"/>
            <a:ext cx="3714776" cy="1857388"/>
          </a:xfrm>
          <a:prstGeom prst="rect">
            <a:avLst/>
          </a:prstGeom>
        </p:spPr>
      </p:pic>
      <p:pic>
        <p:nvPicPr>
          <p:cNvPr id="10" name="Picture 9" descr="Honda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6" y="2857502"/>
            <a:ext cx="2357454" cy="192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</a:t>
            </a:fld>
            <a:endParaRPr lang="en"/>
          </a:p>
        </p:txBody>
      </p:sp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2000232" y="1285866"/>
            <a:ext cx="4214810" cy="60959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Shahbaz</a:t>
            </a:r>
            <a:endParaRPr lang="e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4294967295"/>
          </p:nvPr>
        </p:nvSpPr>
        <p:spPr>
          <a:xfrm>
            <a:off x="2000232" y="1785932"/>
            <a:ext cx="6072187" cy="85725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Pricing Analyst </a:t>
            </a:r>
            <a:endParaRPr lang="e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Ford </a:t>
            </a:r>
            <a:r>
              <a:rPr lang="e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Motor Private </a:t>
            </a:r>
            <a:r>
              <a:rPr lang="e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Ltd</a:t>
            </a:r>
            <a:endParaRPr lang="e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Shape 179"/>
          <p:cNvSpPr txBox="1">
            <a:spLocks/>
          </p:cNvSpPr>
          <p:nvPr/>
        </p:nvSpPr>
        <p:spPr>
          <a:xfrm>
            <a:off x="3143240" y="0"/>
            <a:ext cx="2500330" cy="571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indent="0" defTabSz="914400" eaLnBrk="1" fontAlgn="auto" latinLnBrk="0" hangingPunct="1">
              <a:buClr>
                <a:srgbClr val="434343"/>
              </a:buClr>
              <a:buSzPct val="100000"/>
              <a:tabLst/>
              <a:defRPr/>
            </a:pPr>
            <a:endParaRPr lang="en" sz="1800" dirty="0">
              <a:solidFill>
                <a:srgbClr val="1155CC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214428"/>
            <a:ext cx="1079362" cy="1211530"/>
          </a:xfrm>
          <a:prstGeom prst="roundRect">
            <a:avLst>
              <a:gd name="adj" fmla="val 275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15900" dist="50800" dir="5400000" sx="87000" sy="87000" algn="ctr" rotWithShape="0">
              <a:schemeClr val="bg1">
                <a:alpha val="97000"/>
              </a:scheme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16" name="Rectangle 15"/>
          <p:cNvSpPr/>
          <p:nvPr/>
        </p:nvSpPr>
        <p:spPr>
          <a:xfrm>
            <a:off x="3864915" y="2110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9" name="Picture 18" descr="volga-30332_960_7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8" y="3500444"/>
            <a:ext cx="2500330" cy="14793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42910" y="500048"/>
            <a:ext cx="15568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Lato Hairline"/>
                <a:cs typeface="Calibri" pitchFamily="34" charset="0"/>
                <a:sym typeface="Lato Hairline"/>
              </a:rPr>
              <a:t>P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Lato Hairline"/>
                <a:cs typeface="Calibri" pitchFamily="34" charset="0"/>
                <a:sym typeface="Lato Hairline"/>
              </a:rPr>
              <a:t>resented by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  <a:latin typeface="Calibri" pitchFamily="34" charset="0"/>
              <a:ea typeface="Lato Hairline"/>
              <a:cs typeface="Calibri" pitchFamily="34" charset="0"/>
              <a:sym typeface="Lato Hairline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Shape 152"/>
          <p:cNvGraphicFramePr/>
          <p:nvPr/>
        </p:nvGraphicFramePr>
        <p:xfrm>
          <a:off x="4071934" y="857238"/>
          <a:ext cx="2431050" cy="4007990"/>
        </p:xfrm>
        <a:graphic>
          <a:graphicData uri="http://schemas.openxmlformats.org/drawingml/2006/table">
            <a:tbl>
              <a:tblPr>
                <a:noFill/>
                <a:tableStyleId>{B867F7E7-A149-4C86-8AF0-E5B7B1954F5C}</a:tableStyleId>
              </a:tblPr>
              <a:tblGrid>
                <a:gridCol w="1215525"/>
                <a:gridCol w="1215525"/>
              </a:tblGrid>
              <a:tr h="32382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Vehicle line</a:t>
                      </a:r>
                      <a:endParaRPr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Avg Price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270248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Chevrolet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6675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72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Renault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9895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Isuzu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11048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Subaru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11694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Plymouth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12764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Honda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12945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Dodge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12964</a:t>
                      </a:r>
                      <a:endParaRPr lang="en-IN" sz="1100" b="0" i="0" u="none" strike="noStrike" cap="none" dirty="0" smtClean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Volkswagen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13845</a:t>
                      </a:r>
                      <a:endParaRPr lang="en-IN" sz="1100" b="0" i="0" u="none" strike="noStrike" cap="none" dirty="0" smtClean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Mitsubishi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14869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Alfa</a:t>
                      </a:r>
                      <a:r>
                        <a:rPr lang="en" sz="1100" baseline="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Romero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16500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Mercury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16503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Toyota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17669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20</a:t>
            </a:fld>
            <a:endParaRPr lang="en"/>
          </a:p>
        </p:txBody>
      </p:sp>
      <p:pic>
        <p:nvPicPr>
          <p:cNvPr id="5" name="Picture 4" descr="Price ran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1285866"/>
            <a:ext cx="3714743" cy="1500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sp>
        <p:nvSpPr>
          <p:cNvPr id="6" name="Shape 81"/>
          <p:cNvSpPr txBox="1">
            <a:spLocks/>
          </p:cNvSpPr>
          <p:nvPr/>
        </p:nvSpPr>
        <p:spPr>
          <a:xfrm>
            <a:off x="214282" y="214296"/>
            <a:ext cx="7500990" cy="563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Cars Qualifying</a:t>
            </a:r>
            <a:r>
              <a:rPr kumimoji="0" lang="en" sz="2400" b="0" i="0" u="none" strike="noStrike" kern="0" cap="none" spc="0" normalizeH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 for The ‘Budget Car’ Category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910" y="3214692"/>
            <a:ext cx="3214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Segment</a:t>
            </a:r>
          </a:p>
          <a:p>
            <a:endParaRPr lang="en-US" dirty="0" smtClean="0"/>
          </a:p>
          <a:p>
            <a:r>
              <a:rPr lang="en-US" dirty="0" smtClean="0"/>
              <a:t>Price Range = 6000 to 17000</a:t>
            </a:r>
            <a:endParaRPr lang="en-IN" dirty="0"/>
          </a:p>
        </p:txBody>
      </p:sp>
      <p:sp>
        <p:nvSpPr>
          <p:cNvPr id="7" name="Right Brace 6"/>
          <p:cNvSpPr/>
          <p:nvPr/>
        </p:nvSpPr>
        <p:spPr>
          <a:xfrm>
            <a:off x="1785918" y="1357304"/>
            <a:ext cx="214314" cy="714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21</a:t>
            </a:fld>
            <a:endParaRPr lang="en"/>
          </a:p>
        </p:txBody>
      </p:sp>
      <p:sp>
        <p:nvSpPr>
          <p:cNvPr id="4" name="Shape 81"/>
          <p:cNvSpPr txBox="1">
            <a:spLocks/>
          </p:cNvSpPr>
          <p:nvPr/>
        </p:nvSpPr>
        <p:spPr>
          <a:xfrm>
            <a:off x="214282" y="214296"/>
            <a:ext cx="7500990" cy="563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Feature Analysis of The</a:t>
            </a:r>
            <a:r>
              <a:rPr kumimoji="0" lang="en" sz="2400" b="0" i="0" u="none" strike="noStrike" kern="0" cap="none" spc="0" normalizeH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 Qualified Cars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5" name="Picture 4" descr="LB M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142990"/>
            <a:ext cx="3500462" cy="2327231"/>
          </a:xfrm>
          <a:prstGeom prst="rect">
            <a:avLst/>
          </a:prstGeom>
        </p:spPr>
      </p:pic>
      <p:pic>
        <p:nvPicPr>
          <p:cNvPr id="6" name="Picture 5" descr="LB R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57" y="1142990"/>
            <a:ext cx="3545924" cy="2357454"/>
          </a:xfrm>
          <a:prstGeom prst="rect">
            <a:avLst/>
          </a:prstGeom>
        </p:spPr>
      </p:pic>
      <p:pic>
        <p:nvPicPr>
          <p:cNvPr id="7" name="Picture 6" descr="Toyota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74" y="3821019"/>
            <a:ext cx="857256" cy="714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14678" y="3500444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3 Qualifiers</a:t>
            </a:r>
            <a:endParaRPr lang="en-IN" dirty="0"/>
          </a:p>
        </p:txBody>
      </p:sp>
      <p:pic>
        <p:nvPicPr>
          <p:cNvPr id="9" name="Picture 8" descr="Honda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0" y="3786196"/>
            <a:ext cx="717391" cy="584587"/>
          </a:xfrm>
          <a:prstGeom prst="rect">
            <a:avLst/>
          </a:prstGeom>
        </p:spPr>
      </p:pic>
      <p:pic>
        <p:nvPicPr>
          <p:cNvPr id="10" name="Picture 9" descr="chevy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04" y="3929072"/>
            <a:ext cx="974598" cy="368806"/>
          </a:xfrm>
          <a:prstGeom prst="rect">
            <a:avLst/>
          </a:prstGeom>
        </p:spPr>
      </p:pic>
      <p:pic>
        <p:nvPicPr>
          <p:cNvPr id="11" name="Picture 10" descr="Toyota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3857634"/>
            <a:ext cx="857256" cy="714615"/>
          </a:xfrm>
          <a:prstGeom prst="rect">
            <a:avLst/>
          </a:prstGeom>
        </p:spPr>
      </p:pic>
      <p:pic>
        <p:nvPicPr>
          <p:cNvPr id="12" name="Picture 11" descr="Honda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70" y="3786196"/>
            <a:ext cx="717391" cy="584587"/>
          </a:xfrm>
          <a:prstGeom prst="rect">
            <a:avLst/>
          </a:prstGeom>
        </p:spPr>
      </p:pic>
      <p:pic>
        <p:nvPicPr>
          <p:cNvPr id="13" name="Picture 12" descr="Dodge_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12" y="3571882"/>
            <a:ext cx="1551128" cy="115445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rot="5400000">
            <a:off x="3607587" y="4250543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22</a:t>
            </a:fld>
            <a:endParaRPr lang="en"/>
          </a:p>
        </p:txBody>
      </p:sp>
      <p:sp>
        <p:nvSpPr>
          <p:cNvPr id="4" name="Shape 81"/>
          <p:cNvSpPr txBox="1">
            <a:spLocks/>
          </p:cNvSpPr>
          <p:nvPr/>
        </p:nvSpPr>
        <p:spPr>
          <a:xfrm>
            <a:off x="214282" y="214296"/>
            <a:ext cx="7500990" cy="563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Feature Analysis of The</a:t>
            </a:r>
            <a:r>
              <a:rPr kumimoji="0" lang="en" sz="2400" b="0" i="0" u="none" strike="noStrike" kern="0" cap="none" spc="0" normalizeH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 Qualified Cars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4678" y="3500444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3 Qualifiers</a:t>
            </a:r>
            <a:endParaRPr lang="en-IN" dirty="0"/>
          </a:p>
        </p:txBody>
      </p:sp>
      <p:pic>
        <p:nvPicPr>
          <p:cNvPr id="9" name="Picture 8" descr="Honda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1" y="3786196"/>
            <a:ext cx="613669" cy="500066"/>
          </a:xfrm>
          <a:prstGeom prst="rect">
            <a:avLst/>
          </a:prstGeom>
        </p:spPr>
      </p:pic>
      <p:pic>
        <p:nvPicPr>
          <p:cNvPr id="10" name="Picture 9" descr="chev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2" y="3929072"/>
            <a:ext cx="642942" cy="243301"/>
          </a:xfrm>
          <a:prstGeom prst="rect">
            <a:avLst/>
          </a:prstGeom>
        </p:spPr>
      </p:pic>
      <p:pic>
        <p:nvPicPr>
          <p:cNvPr id="12" name="Picture 11" descr="Honda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64" y="3786196"/>
            <a:ext cx="717391" cy="58458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rot="5400000">
            <a:off x="3607587" y="4250543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B safet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6" y="1000114"/>
            <a:ext cx="3360437" cy="2234137"/>
          </a:xfrm>
          <a:prstGeom prst="rect">
            <a:avLst/>
          </a:prstGeom>
        </p:spPr>
      </p:pic>
      <p:pic>
        <p:nvPicPr>
          <p:cNvPr id="16" name="Picture 15" descr="LB loss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4" y="1000114"/>
            <a:ext cx="3286148" cy="2184747"/>
          </a:xfrm>
          <a:prstGeom prst="rect">
            <a:avLst/>
          </a:prstGeom>
        </p:spPr>
      </p:pic>
      <p:pic>
        <p:nvPicPr>
          <p:cNvPr id="17" name="Picture 16" descr="chev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8" y="3929072"/>
            <a:ext cx="974598" cy="368806"/>
          </a:xfrm>
          <a:prstGeom prst="rect">
            <a:avLst/>
          </a:prstGeom>
        </p:spPr>
      </p:pic>
      <p:pic>
        <p:nvPicPr>
          <p:cNvPr id="18" name="Picture 17" descr="subaru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06" y="3429006"/>
            <a:ext cx="1928826" cy="1446620"/>
          </a:xfrm>
          <a:prstGeom prst="rect">
            <a:avLst/>
          </a:prstGeom>
        </p:spPr>
      </p:pic>
      <p:pic>
        <p:nvPicPr>
          <p:cNvPr id="19" name="Picture 18" descr="mercury 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48" y="3786196"/>
            <a:ext cx="441656" cy="571504"/>
          </a:xfrm>
          <a:prstGeom prst="rect">
            <a:avLst/>
          </a:prstGeom>
        </p:spPr>
      </p:pic>
      <p:pic>
        <p:nvPicPr>
          <p:cNvPr id="4098" name="Picture 2" descr="Image result for isuzu 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86050" y="3800835"/>
            <a:ext cx="642942" cy="511173"/>
          </a:xfrm>
          <a:prstGeom prst="rect">
            <a:avLst/>
          </a:prstGeom>
          <a:noFill/>
        </p:spPr>
      </p:pic>
      <p:pic>
        <p:nvPicPr>
          <p:cNvPr id="20" name="Picture 19" descr="subaru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62" y="4179086"/>
            <a:ext cx="1285884" cy="964414"/>
          </a:xfrm>
          <a:prstGeom prst="rect">
            <a:avLst/>
          </a:prstGeom>
        </p:spPr>
      </p:pic>
      <p:pic>
        <p:nvPicPr>
          <p:cNvPr id="4100" name="Picture 4" descr="Image result for renault 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43108" y="4357700"/>
            <a:ext cx="500066" cy="5058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23</a:t>
            </a:fld>
            <a:endParaRPr lang="en"/>
          </a:p>
        </p:txBody>
      </p:sp>
      <p:sp>
        <p:nvSpPr>
          <p:cNvPr id="4" name="Shape 81"/>
          <p:cNvSpPr txBox="1">
            <a:spLocks/>
          </p:cNvSpPr>
          <p:nvPr/>
        </p:nvSpPr>
        <p:spPr>
          <a:xfrm>
            <a:off x="285720" y="428610"/>
            <a:ext cx="7500990" cy="563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Final</a:t>
            </a:r>
            <a:r>
              <a:rPr kumimoji="0" lang="en" sz="2400" b="0" i="0" u="none" strike="noStrike" kern="0" cap="none" spc="0" normalizeH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ato Hairline"/>
                <a:ea typeface="Lato Hairline"/>
                <a:cs typeface="Lato Hairline"/>
                <a:sym typeface="Lato Hairline"/>
              </a:rPr>
              <a:t> Qualifiers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28596" y="1214428"/>
          <a:ext cx="2431050" cy="2788830"/>
        </p:xfrm>
        <a:graphic>
          <a:graphicData uri="http://schemas.openxmlformats.org/drawingml/2006/table">
            <a:tbl>
              <a:tblPr>
                <a:noFill/>
                <a:tableStyleId>{B867F7E7-A149-4C86-8AF0-E5B7B1954F5C}</a:tableStyleId>
              </a:tblPr>
              <a:tblGrid>
                <a:gridCol w="1215525"/>
                <a:gridCol w="1215525"/>
              </a:tblGrid>
              <a:tr h="32382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Vehicle line</a:t>
                      </a:r>
                      <a:endParaRPr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Avg Price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270248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0070C0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Honda</a:t>
                      </a:r>
                      <a:endParaRPr lang="en" sz="1100" b="1" dirty="0">
                        <a:solidFill>
                          <a:srgbClr val="0070C0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0070C0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4</a:t>
                      </a:r>
                      <a:endParaRPr lang="en" sz="1100" b="1" dirty="0">
                        <a:solidFill>
                          <a:srgbClr val="0070C0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72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00B050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Chevrolet</a:t>
                      </a:r>
                      <a:endParaRPr lang="en" sz="1100" b="1" dirty="0">
                        <a:solidFill>
                          <a:srgbClr val="00B050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00B050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</a:t>
                      </a:r>
                      <a:endParaRPr lang="en" sz="1100" b="1" dirty="0">
                        <a:solidFill>
                          <a:srgbClr val="00B050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Toyota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Subaru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Dodge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Mercury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Isuzu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1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Renault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lang="en" sz="1100" dirty="0">
                        <a:solidFill>
                          <a:srgbClr val="666666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6" name="AutoShape 4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8" name="AutoShape 6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Honda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2" y="714362"/>
            <a:ext cx="2204720" cy="1796579"/>
          </a:xfrm>
          <a:prstGeom prst="rect">
            <a:avLst/>
          </a:prstGeom>
        </p:spPr>
      </p:pic>
      <p:pic>
        <p:nvPicPr>
          <p:cNvPr id="10" name="Picture 9" descr="chev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3143254"/>
            <a:ext cx="1887805" cy="714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285984" y="714362"/>
            <a:ext cx="5000660" cy="407196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4800" i="0" dirty="0" smtClean="0"/>
              <a:t>Thank You!</a:t>
            </a:r>
          </a:p>
          <a:p>
            <a:pPr lvl="0">
              <a:buNone/>
            </a:pPr>
            <a:endParaRPr lang="en" dirty="0" smtClean="0"/>
          </a:p>
          <a:p>
            <a:pPr lvl="0">
              <a:buNone/>
            </a:pPr>
            <a:endParaRPr lang="en" dirty="0" smtClean="0"/>
          </a:p>
          <a:p>
            <a:pPr lvl="0">
              <a:buNone/>
            </a:pPr>
            <a:endParaRPr lang="en" dirty="0" smtClean="0"/>
          </a:p>
          <a:p>
            <a:pPr lvl="0">
              <a:buNone/>
            </a:pPr>
            <a:r>
              <a:rPr lang="en" sz="1800" dirty="0" smtClean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n-IN" sz="1800" dirty="0" smtClean="0">
                <a:solidFill>
                  <a:schemeClr val="bg1">
                    <a:lumMod val="95000"/>
                  </a:schemeClr>
                </a:solidFill>
              </a:rPr>
              <a:t>If you think you can do a thing or think you can't do a thing, you're right.</a:t>
            </a:r>
            <a:r>
              <a:rPr lang="en" sz="1800" dirty="0" smtClean="0">
                <a:solidFill>
                  <a:schemeClr val="bg1">
                    <a:lumMod val="95000"/>
                  </a:schemeClr>
                </a:solidFill>
              </a:rPr>
              <a:t>”</a:t>
            </a:r>
          </a:p>
          <a:p>
            <a:pPr lvl="0">
              <a:buNone/>
            </a:pPr>
            <a:endParaRPr lang="e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buNone/>
            </a:pPr>
            <a:r>
              <a:rPr lang="en" sz="1800" dirty="0" smtClean="0">
                <a:solidFill>
                  <a:schemeClr val="bg1">
                    <a:lumMod val="95000"/>
                  </a:schemeClr>
                </a:solidFill>
              </a:rPr>
              <a:t>		-</a:t>
            </a:r>
            <a:r>
              <a:rPr lang="en-IN" sz="1800" dirty="0" smtClean="0">
                <a:solidFill>
                  <a:schemeClr val="bg1">
                    <a:lumMod val="95000"/>
                  </a:schemeClr>
                </a:solidFill>
              </a:rPr>
              <a:t>Henry</a:t>
            </a:r>
            <a:r>
              <a:rPr lang="en" sz="1800" dirty="0" smtClean="0">
                <a:solidFill>
                  <a:schemeClr val="bg1">
                    <a:lumMod val="95000"/>
                  </a:schemeClr>
                </a:solidFill>
              </a:rPr>
              <a:t> Ford</a:t>
            </a:r>
          </a:p>
          <a:p>
            <a:pPr lvl="0">
              <a:buNone/>
            </a:pPr>
            <a:endParaRPr lang="en" sz="1800" dirty="0" smtClean="0"/>
          </a:p>
          <a:p>
            <a:pPr lvl="0">
              <a:buNone/>
            </a:pPr>
            <a:endParaRPr lang="en" sz="1800" dirty="0" smtClean="0"/>
          </a:p>
          <a:p>
            <a:pPr lvl="0">
              <a:buNone/>
            </a:pPr>
            <a:endParaRPr lang="en" sz="1800"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285984" y="1071552"/>
            <a:ext cx="4786346" cy="307183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400" b="1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1400" b="1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dia New" pitchFamily="34" charset="-34"/>
                <a:cs typeface="Cordia New" pitchFamily="34" charset="-34"/>
              </a:rPr>
              <a:t>A</a:t>
            </a:r>
            <a:r>
              <a:rPr lang="e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dia New" pitchFamily="34" charset="-34"/>
                <a:cs typeface="Cordia New" pitchFamily="34" charset="-34"/>
              </a:rPr>
              <a:t>ny Suggestions or Questions?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dia New" pitchFamily="34" charset="-34"/>
                <a:cs typeface="Cordia New" pitchFamily="34" charset="-34"/>
              </a:rPr>
              <a:t>You </a:t>
            </a:r>
            <a:r>
              <a:rPr lang="e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dia New" pitchFamily="34" charset="-34"/>
                <a:cs typeface="Cordia New" pitchFamily="34" charset="-34"/>
              </a:rPr>
              <a:t>can </a:t>
            </a:r>
            <a:r>
              <a:rPr lang="e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dia New" pitchFamily="34" charset="-34"/>
                <a:cs typeface="Cordia New" pitchFamily="34" charset="-34"/>
              </a:rPr>
              <a:t>mail us </a:t>
            </a:r>
            <a:r>
              <a:rPr lang="e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dia New" pitchFamily="34" charset="-34"/>
                <a:cs typeface="Cordia New" pitchFamily="34" charset="-34"/>
              </a:rPr>
              <a:t>at: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dia New" pitchFamily="34" charset="-34"/>
                <a:cs typeface="Cordia New" pitchFamily="34" charset="-34"/>
              </a:rPr>
              <a:t>shabaz7775@gmail.com</a:t>
            </a:r>
            <a:endParaRPr lang="en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Introduction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28596" y="1571618"/>
            <a:ext cx="6615130" cy="29173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            This is a Python based EDA project done out of an </a:t>
            </a:r>
            <a:r>
              <a:rPr lang="en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Automobile Dataset, </a:t>
            </a:r>
            <a:r>
              <a:rPr lang="en" dirty="0" smtClean="0">
                <a:latin typeface="Calibri" pitchFamily="34" charset="0"/>
                <a:cs typeface="Calibri" pitchFamily="34" charset="0"/>
              </a:rPr>
              <a:t>where we have explored and analysed three major factors of a car which are as below: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" dirty="0" smtClean="0"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Wingdings" pitchFamily="2" charset="2"/>
              <a:buChar char="§"/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   Price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Wingdings" pitchFamily="2" charset="2"/>
              <a:buChar char="§"/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   Mileage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Wingdings" pitchFamily="2" charset="2"/>
              <a:buChar char="§"/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   Performance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None/>
            </a:pPr>
            <a:endParaRPr lang="en" dirty="0" smtClean="0"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None/>
            </a:pPr>
            <a:endParaRPr lang="en" dirty="0" smtClean="0">
              <a:latin typeface="Calibri" pitchFamily="34" charset="0"/>
              <a:cs typeface="Calibri" pitchFamily="3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None/>
            </a:pPr>
            <a:r>
              <a:rPr lang="en" dirty="0" smtClean="0">
                <a:latin typeface="Calibri" pitchFamily="34" charset="0"/>
                <a:cs typeface="Calibri" pitchFamily="34" charset="0"/>
              </a:rPr>
              <a:t>            We have also identified the </a:t>
            </a:r>
            <a:r>
              <a:rPr lang="en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‘</a:t>
            </a:r>
            <a:r>
              <a:rPr lang="en" i="1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Best Car</a:t>
            </a:r>
            <a:r>
              <a:rPr lang="en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’ </a:t>
            </a:r>
            <a:r>
              <a:rPr lang="en" dirty="0" smtClean="0">
                <a:latin typeface="Calibri" pitchFamily="34" charset="0"/>
                <a:cs typeface="Calibri" pitchFamily="34" charset="0"/>
              </a:rPr>
              <a:t>under the </a:t>
            </a:r>
            <a:r>
              <a:rPr lang="en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‘</a:t>
            </a:r>
            <a:r>
              <a:rPr lang="en" i="1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Low Budget Car-Category’.</a:t>
            </a:r>
          </a:p>
          <a:p>
            <a:pPr lvl="4">
              <a:buClr>
                <a:schemeClr val="dk1"/>
              </a:buClr>
              <a:buSzPct val="91666"/>
              <a:buFontTx/>
              <a:buChar char="-"/>
            </a:pPr>
            <a:endParaRPr lang="en" sz="1200" dirty="0" smtClean="0"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  <p:pic>
        <p:nvPicPr>
          <p:cNvPr id="5" name="Picture 4" descr="car-30250_960_7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42" y="2214560"/>
            <a:ext cx="2928958" cy="1464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214282" y="214296"/>
            <a:ext cx="5715040" cy="71438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/>
              <a:t>Dataset Description</a:t>
            </a:r>
            <a:endParaRPr lang="en" sz="3200" dirty="0"/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4</a:t>
            </a:fld>
            <a:endParaRPr lang="en"/>
          </a:p>
        </p:txBody>
      </p:sp>
      <p:sp>
        <p:nvSpPr>
          <p:cNvPr id="5" name="Shape 67"/>
          <p:cNvSpPr txBox="1">
            <a:spLocks/>
          </p:cNvSpPr>
          <p:nvPr/>
        </p:nvSpPr>
        <p:spPr>
          <a:xfrm>
            <a:off x="285720" y="1142990"/>
            <a:ext cx="6615130" cy="2917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 pitchFamily="34" charset="0"/>
                <a:ea typeface="Lato Light"/>
                <a:cs typeface="Calibri" pitchFamily="34" charset="0"/>
                <a:sym typeface="Lato Light"/>
              </a:rPr>
              <a:t>            The</a:t>
            </a:r>
            <a:r>
              <a:rPr kumimoji="0" lang="en" sz="1400" b="0" i="0" u="none" strike="noStrike" kern="0" cap="none" spc="0" normalizeH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 pitchFamily="34" charset="0"/>
                <a:ea typeface="Lato Light"/>
                <a:cs typeface="Calibri" pitchFamily="34" charset="0"/>
                <a:sym typeface="Lato Light"/>
              </a:rPr>
              <a:t> Automobile Dataset consists of various information relating to the built, engine power, make, mileage and body attributes of a car.  The data types include integers, floating points and strings.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  <a:tabLst/>
              <a:defRPr/>
            </a:pPr>
            <a:endParaRPr lang="en" dirty="0" smtClean="0">
              <a:solidFill>
                <a:schemeClr val="dk2"/>
              </a:solidFill>
              <a:latin typeface="Calibri" pitchFamily="34" charset="0"/>
              <a:ea typeface="Lato Light"/>
              <a:cs typeface="Calibri" pitchFamily="34" charset="0"/>
              <a:sym typeface="Lato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 pitchFamily="34" charset="0"/>
                <a:ea typeface="Lato Light"/>
                <a:cs typeface="Calibri" pitchFamily="34" charset="0"/>
                <a:sym typeface="Lato Light"/>
              </a:rPr>
              <a:t>            The variables have been segregated as below.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57158" y="2428874"/>
          <a:ext cx="5643602" cy="2357450"/>
        </p:xfrm>
        <a:graphic>
          <a:graphicData uri="http://schemas.openxmlformats.org/drawingml/2006/table">
            <a:tbl>
              <a:tblPr/>
              <a:tblGrid>
                <a:gridCol w="1399530"/>
                <a:gridCol w="1375037"/>
                <a:gridCol w="1469505"/>
                <a:gridCol w="1399530"/>
              </a:tblGrid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General Attributes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Physical Attributes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Technical Attributes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Safety Related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</a:tr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Make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No. of Doors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Fuel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Symboling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</a:tr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Body Style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Aspiration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Normalized losses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</a:tr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City MPG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Wheel Drive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Engine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</a:tr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Highway MPG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Engine location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Fuel System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</a:tr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Horsepower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Wheel Base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Bore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</a:tr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Length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Stroke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</a:tr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Compression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</a:tr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Height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Peak RPM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</a:tr>
              <a:tr h="2357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Curb Weight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volga-30332_960_7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70" y="3429006"/>
            <a:ext cx="2500330" cy="1479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>
                <a:spcBef>
                  <a:spcPts val="0"/>
                </a:spcBef>
                <a:buNone/>
              </a:pPr>
              <a:t>5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ctrTitle" idx="4294967295"/>
          </p:nvPr>
        </p:nvSpPr>
        <p:spPr>
          <a:xfrm>
            <a:off x="2143108" y="3500444"/>
            <a:ext cx="6494464" cy="116046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Price Analysis</a:t>
            </a:r>
            <a:endParaRPr lang="en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car-30250_960_7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6" y="1357304"/>
            <a:ext cx="2928958" cy="1464479"/>
          </a:xfrm>
          <a:prstGeom prst="rect">
            <a:avLst/>
          </a:prstGeom>
        </p:spPr>
      </p:pic>
      <p:pic>
        <p:nvPicPr>
          <p:cNvPr id="7" name="Picture 6" descr="Doll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2786064"/>
            <a:ext cx="1793259" cy="1793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sp>
        <p:nvSpPr>
          <p:cNvPr id="41986" name="AutoShape 2" descr="data:image/png;base64,iVBORw0KGgoAAAANSUhEUgAABOwAAAH9CAYAAACp9+McAAAABHNCSVQICAgIfAhkiAAAAAlwSFlzAAALEgAACxIB0t1+/AAAIABJREFUeJzs3Wl4Tdf7//FPEokpQZFSiioSQ0JCSUNQQRFiqCmGoGi0CWpuaEpVzW2pmImoWSg1hFJqLlr9tpVQ8xRVaghFken8H/hl/x0Rc3IO3q/ryuWcNd57Zz1xZ+21bUwmk0kAAAAAAAAArIKtpQMAAAAAAAAA8P+RsAMAAAAAAACsCAk7AAAAAAAAwIqQsAMAAAAAAACsCAk7AAAAAAAAwIqQsAMAAAAAAACsCAk7AACAO+zatUuurq7y8vJSQkKCpcOxuPDwcLm6upr9lC5dWh4eHmrSpIlmz56tlJSUB44TGhoqV1fXTIj4tmXLlqWJ29XVVeXKlZO3t7eCgoIUExOTafFYg1WrVsnX11fu7u7q27fvfduaTCZFR0erU6dOqlatmtzc3FSvXj199dVXunbtWiZFDADAiyuLpQMAAACwJqtWrVKOHDl0+fJl/fjjj6pfv76lQ7IK77//vl5//XVJt5M5N27c0MaNGzVy5EjFxcXpk08+uW//1q1by9vbOzNCTTNvpUqVjO8JCQk6ePCgFi1apF9++UUrVqxQ0aJFMz2uzBYfH6+BAwfq1VdfVVhYmIoVK5Zu22vXrqlfv37atGmTfHx89O677ypHjhz69ddfNWPGDP3444+aN2+e8uTJk4lXAADAi4WEHQAAwP9JSEjQ+vXr1aRJE61evVrLly8nYfd/qlatKi8vL7Oy1q1bq02bNlqwYIGCgoJUoECBdPt7enrK09Mzo8NMI3Un4N0qVqyo3r17a9asWfr0008zPa7Mdvz4cSUmJqpdu3Zq3br1fdsOGzZMW7Zs0ejRo9W0aVOjvG3btqpdu7b69OmjsLAwTZw4MaPDBgDghcUjsQAAAP9ny5Yt+vfff+Xl5SUfHx9t375d58+ft3RYVsvW1lb169dXSkqK/vjjD0uH80gaNGig7NmzP3NxP67ExERJUs6cOe/bbt++ffruu+/UtGlTs2RdKj8/P1WrVk2bN2/W2bNnMyRWAABAwg4AAMCwatUq2djYqHLlyqpbt66SkpK0YsUKo37IkCEqW7asLl26ZNbvv//+k4eHhwYOHGiU/fbbb3r33XeNnWWdO3fW3r17zfr5+voqLCxMgwYNUvny5VWjRg1dunRJJpNJCxcuVIsWLeTp6Sl3d3fVr19f06dPl8lkMhtjy5YtatmypTw8PFS7dm3Nnz9fH3/8sXx9fc3aHTlyRCEhIXrjjTdUoUIFBQQEaNu2bU98z2xsbCRJSUlJkqTAwEB16dJF48aNk6enp7y9vXXw4MF7nmF37tw5DRo0SD4+PvL09FTz5s21YcMGszZnz57VgAED9Oabb8rd3V1NmzbVypUrn0rcWbNmTXM/165dq/bt26tSpUpyc3OTr6+vxowZY3aeYeo1bt26Ve+8847c3d1Vs2ZNhYeHpznP748//lCHDh3k6emp6tWrKzw8XBMnTkxzL57kOv/66y/179/f6Nu4cWNFRUUZ9aGhoerQoYMkaeDAgXJ1ddXp06fvOVZ0dLQk3XcX3ogRI/TTTz+pYMGCRtnOnTvVtWtXeXl5qVy5cqpevboGDx6sf//91yyO+vXra/78+apcubIqV66srVu3ymQyaeLEiapXr57c3d1VtWpV9e/fX3///fdDXT8AAM8jHokFAADQ7XO7Nm/eLA8PD+XPn181a9aUg4ODvvvuO3Xt2lWS5O/vr0WLFmndunVq06aN0Xfz5s26ceOGGjduLEnasWOHunXrptKlS+vDDz9UQkKCli1bpnbt2ikyMlJvvPGG0Tc6Olqvv/66Bg0apAsXLihv3rwaN26cpk6dqmbNmqlVq1a6fv26vvvuO3355ZfKmTOn2rVrJ0natGmTQkJC5OLiot69e+vcuXMaNWqUcuTIYbaT6uDBg2rbtq3y58+vbt26yd7eXqtXr1ZQUJC+/PJL+fn5PfZ927VrlySpXLlyRtn//vc/xcXFqX///jp9+rRKliyZpt/ly5fVqlUrXb58We3atVORIkW0evVqde/eXRMnTlSdOnV07tw5tWzZUiaTSYGBgcqdO7c2btyo/v37659//jF+L48jJiZGly9fNktsLlmyRGFhYfL19VW/fv2UmJioH374QREREZKkAQMGGG0PHTqkXr16qXXr1mrdurVWr16tiRMnKm/evMbvJzY2Vh06dFD+/PkVEhKiGzduaM6cObK1Nf+b+ZNcZ1xcnFq1aqVbt26pffv2cnZ21vr16/XJJ5/oxIkTGjBggFq3bq0CBQpo6tSpxpl+efPmved4+/btk729vdnv8253P/q8fft2vffee6pYsaJ69uwpGxsb7dixQ4sXL9aVK1f09ddfG23//vtvTZkyRd27d9c///wjDw8PTZ06VZMmTVK7du2MZOKcOXMUGxur1atXy87OLt1YAAB4bpkAAABgWrp0qcnFxcUUERFhlAUFBZlcXFxMf/zxh8lkMplSUlJMtWrVMnXo0MGsb0hIiMnHx8eUnJxsSk5ONtWuXdsUEBBgSkpKMtpcv37dVLduXVOTJk2Mslq1aplKly5tOnv2rFGWkJBgqlixoql3795mc1y9etXk5uZm6tatm1FWp04d09tvv226ceOGUfbDDz+YXFxcTLVq1TLK2rdvb6pTp47p+vXrRlliYqKpbdu2pqpVq5pu3bqV7n2ZMGGCycXFxfTDDz+YLl68aLp48aLpwoULppiYGNNnn31mcnFxMYWEhJjN5eLiYvr999/Nxvnoo49MLi4uxvcxY8aYXFxcTHv27DHKbt68aapTp46pefPmRp8qVaqYzp07Z7RJSUkx9enTx+Tm5ma6cOFCunF/++23JhcXF9PcuXONuC9evGg6c+aM6YcffjDVqVPHVL58edOxY8eMPvXr1ze1bt3alJKSYnafatSoYWrUqFGaa9y4caNZ7JUrVza1bt3aKOvQoYOpcuXKposXLxpl+/btM5UuXdrsXjzJdfbq1ctUunRpU2xsrFGWnJxs6tatm8nV1dV06NAhk8lkMu3atcvk4uJi+vbbb9Mdy2Qymfz8/EzVqlW7b5u7denSxVSrVq0066hVq1YmT09Ps+t0cXExRUdHm7Vr0KCBKSgoyKxs4cKFpsaNG5tOnjz5SLEAAPC84JFYAAAASatXr5Yk1a1b1yhL/bxs2TJJtx+jbNSokX755RddvHhR0u2deVu3blXDhg1la2ur/fv3Ky4uTnXq1NGVK1d06dIlXbp0STdv3lStWrX0559/6ty5c8YcRYsWNduxZG9vr59++kmfffaZWXzx8fFydHTUf//9J0k6cOCATp06pYCAAGXLls1oV6dOHeNtrqn9fv75Z9WsWVM3b9404vn3339Vt25dXbhwQTExMQ+8PyEhIfL29pa3t7eqVq2q5s2ba+HChWrUqJFGjRpl1jZbtmxyd3e/73ibN29WuXLlzN7gmjVrVk2fPl0TJkxQSkqKNmzYoDfeeENZsmQx4o6Pj9fbb7+thIQE7dix44FxDxs2zIjb29tbb731lnr06KGXX35ZixYtUvHixY22K1eu1PTp043HfCXp4sWLypUrl3HfU2XPnl1vvfWWWezFixfXhQsXJElXrlzRzz//rMaNG5vtZitbtqyqVatmfH+S60xOTtbmzZvl4+NjtiPO1tZW77//vkwmk3788ccH3qM72draKjk5+ZH6TJs2Td9++60cHByMsrvX653u3GEqSQULFtTu3bv1zTffGPcvICDghXmDLwAA98IjsQAA4IX3zz//aNeuXXrttddkY2NjnO9VunRp2djYaM2aNRo0aJAcHBzk7++vadOmaf369WrTpo02bNigW7duqVGjRpKkU6dOSZLGjBmjMWPG3HO+M2fOGEm6fPnypam3t7fX5s2btXHjRh0/flwnT57UlStXJMk4c+3kyZOSpGLFiqXp//rrr+vPP/+UdPuRSUmaO3eu5s6de894HuassI8++kilS5eWdDtxmTNnTpUoUeKeLzHIkydPmsc+7/bXX3+lOWdPkpFAu3jxoq5evaoNGzakOdfuUeLu0qWLfHx8lJKSogMHDmj69OkqVqyYxo4dq0KFCpm1tbe31y+//KLVq1fr2LFjOnXqlJGYLVy48AOv0cHBwTjDLi4uTikpKen+flLPD4yPj3/s64yPj9d///1nlnRMVaJECUm37/OjcHZ21rFjx5SYmCh7e/uH6mNnZ6e4uDh9/fXXOnLkiE6dOmWWlL7b3Wt+wIAB+uCDDzRixAiNHDlS5cqVk6+vr1q1aiVnZ+dHih8AgOcFCTsAAPDCW7NmjVJSUnTixAnVrl07Tf2VK1e0YcMG+fn5qVSpUnJ1ddXatWvVpk0brV27VsWLF5ebm5skGQmbDz/8UB4eHvec784dcHefz2UymRQcHKxNmzapUqVK8vT0VOvWrVW5cmV17NjRaJf6koc7dzWlypo1q/E5dbdUu3btVKdOnXvGc68z5u5Wrlw5eXl5PbCdlPaa7iU5OdlsJ9u96iWpXr16CggIuGebIkWKPHCekiVLqmrVqpIkHx8feXl5qW3btgoMDNSSJUvMdr8NGzZM8+bNU9myZeXh4aEmTZrI09NTw4YNS5M0e1BC8lF/P49znaa7Xphxp9R1eK/578fT01M7duzQvn370l2/GzZs0MKFCxUcHKxKlSopIiJCY8aMUfHixfXGG2/o7bffVoUKFTR37lytWrUqTf+710fp0qW1bt06bdu2TZs2bdK2bds0YcIERUZGavHixUbyEQCAFwkJOwAA8MJLfTvsqFGj5OjoaFZ34MABhYeHa/ny5cbLGfz9/TVu3DjFxcVpx44d+uCDD4z2qTuxcuTIYSSKUu3du1dXrlwxe4T1bnv27NGmTZsUHBysDz/80ChPSkrS5cuXjeRN6r8nTpyQj4+P2RgnTpxIE4+dnV2aeI4cOaLTp08re/bs6d+cDFKoUCFjN+Kdli9frl9//VWDBw9W9uzZlZSUlCbuM2fOaP/+/Y8Vt7u7u/r27auRI0cqLCxMkydPlnR7J9q8efPUpEmTNDsjUx/TfBR3/n7ulro7UpLy5s372NeZN29e5ciRQ8eOHUtTd/z4cUkye5Prw6hbt64mTpyoJUuWpJuwW7p0qbZv366+ffvq1q1bCg8Pl5eXl2bNmqUsWf7/fy/ufNlEepKTk3XgwAE5Ojqqdu3aRsJ8zZo16t27t5YsWaLQ0NBHugYAAJ4HnGEHAABeaMePH1dsbKyqVKmipk2bqk6dOmY/3bp1k7Ozs3bs2GE85teoUSOlpKRo+PDhSkxMlL+/vzGem5ubnJ2dNXfuXF2/ft0ov3btmnr16qWBAwfedwfa5cuXJaXd9RYVFaUbN24YO7fc3Nz0yiuvaOnSpUpISDDa/f7779q/f7/x/eWXX5abm5uWL19u9phiYmKiBg0apJ49expjZqYaNWooJiZGsbGxZjFFREQoNjZWDg4OqlGjhrZs2aIDBw6Y9R01apRCQkIUHx//WHN37NhRFStW1MaNG7VmzRpJMh45vvu+b9myRSdOnHjke5QvXz55enpq9erVxtjS7Udlt27danzPkiXLY1+nnZ2dqlevbuyIS2UymTRjxgzZ2NiYnbP3MEqXLi0/Pz8tX75c0dHRaeqXLFmiTZs26a233lLZsmV18+ZN3bhxQ6+99ppZsu7PP//Uzz//LEn3vXfJycnq0KGDRowYYVZeoUIFSQ/eyQgAwPOKHXYAAOCFlvqyiRYtWtyz3t7eXs2bN9fUqVO1YsUKBQUF6ZVXXlHlypW1adMmeXh4mB2Mb29vr7CwMPXu3VvvvPOOWrRooaxZs2rJkiU6c+aMvvjiC7PExt08PT3l6OiokSNH6q+//lLu3Lm1e/durVmzRlmzZjWSgLa2tgoNDVWvXr0UEBCgJk2a6NKlS5ozZ06axyDDwsLUsWNHNW/eXG3atFGePHkUHR2tP/74Q3379tVLL730pLfxkb3//vtat26dOnbsqPbt2+vll19WdHS0jh49qlmzZkmS+vXrp927d6tdu3Zq166dChUqpM2bN2vTpk1q3bq1SpUq9Vhz29jY6LPPPlOzZs00fPhwVatWTSVLllShQoU0depU3bp1SwULFtTevXu1fPlys/v+KD766CMFBgaqRYsWCggIUEJCgubOnWs8rprqSa4ztW9gYKACAwPl7OysH374Qbt27dK77777UI87323IkCGKi4tTnz59tGLFCuMlGTt37tSmTZtUokQJDR8+XJKUO3duVahQQcuWLZOjo6OKFy+uw4cPa8mSJUay7fr168qdO/c953JwcFBgYKCmTJmikJAQVa9eXTdv3tTixYuVPXt2NW/e/JHjBwDgeUDCDgAAvNBWr14tJycnvf322+m2adWqlaZPn67ly5crKChI0u3HYn/++WfjZRN3ql+/vnLnzq0pU6Zo8uTJsrW1ValSpTRlyhTVqlXrvvHkz59f06dP1xdffKEpU6bIwcFBxYsX11dffaW9e/dqzpw5unDhgvLnz6/69etr3LhxmjJlisaOHasCBQpo4MCB+u6773Tp0iVjTE9PTy1cuFDh4eGKjIxUUlKSihcvrlGjRqlZs2aPeeeeTL58+bR48WJ9+eWXWrRokRISElS6dGnNmjVL3t7ekm6/QTcqKkoTJkxQVFSU/vvvPxUpUkQDBw5UYGDgE81fqlQpdenSRVOnTtWoUaM0cuRITZ8+XaNGjdKcOXNkMplUtGhRDRo0SElJSRo+fLhiY2ONswofhqenp2bOnKlx48Zp/PjxypMnjwIDA3X06FGtW7fOaPck15nad/z48Vq0aJFu3rxpJNTSS0I/SJ48eTR37lwtWbJEK1eu1OTJk3X9+nUVKVJEISEh6tKli9nLRr7++muNHDlS3377rRISElS4cGEFBQWpRIkS6tGjh3bt2qV69eqlO1/Pnj2VJ08effvttxo9erTs7OxUsWJFjR07lvPrAAAvLBvT/U6rBQAAgFVKTk7WlStXzF6akMrf31+5cuXS/PnzLRAZUqUmVu/2/vvv68CBA9q8eXPmBwUAAJ4JHAoBAADwDEpOTlaNGjU0ePBgs/KDBw/q8OHDKl++vIUiQ6pWrVqpS5cuZmUXLlzQ7t27+f0AAID74pFYAACAZ5CDg4MaNmyopUuXysbGRm5ubvrnn3+0cOFCvfTSS3r33XctHeILr2nTppo0aZL69u0rLy8v/fvvv4qKilJKSopCQkIsHR4AALBiPBILAADwjEpISFBERIRWrFihM2fOyMnJSd7e3urVq5deffVVS4f3wktJSdHChQu1ePFinTp1SlmzZlXFihX14YcfqnTp0pYODwAAWDESdgAAAAAAAIAV4Qw7AAAAAAAAwIpwhh0eKCkpWfHx/1k6DDznXnopB+sMGYo1hszAOkNGY40hM7DOkBlYZ8hoz8Iac3Z2SreOHXZ4oCxZ7CwdAl4ArDNkNNYYMgPrDBmNNYbMwDpDZmCdIaM962uMHXZ4oCrValo6BFi56O9WWzoEAAAAAACeG+ywAwAAAAAAAKwICTsAAAAAAADAipCwszBXV1etWLHC0mEAAAAAAADASnCGnYVt375duXLlsnQYAAAAAAAAsBIk7CzM2dnZ0iEAAAAAAADAivBIrIXd+UjssWPH1LlzZ1WsWFGVKlVScHCwTp8+LUk6ffq0XF1dtWfPHqPvnWW7d++Wq6vrPX/++usvo/7s2bNG/3uVAQAAAAAAwLJI2FmRfv36qVChQlq+fLnmz5+v+Ph4DRo06KH6enp6avv27cbPmjVrVKBAATVp0kSFCxfO4MgBAAAAAADwtPBIrBU5efKkqlWrpsKFCytLliwaO3asLly48FB9HRwcjMdrk5KS1L9/fxUsWFCff/55RoYMAAAAAACAp4wddlbkww8/1KxZs+Tl5aWQkBDt3LlTLi4ujzzOZ599pmPHjmnSpElycHDIgEgBAAAAAACQUUjYWZEOHTpoy5YtCg0NlYODg0aOHKnmzZsrISHhnu2Tk5PTlH3zzTdasWKFJk2a9MAXWtyrPwAAAAAAACyLhJ2ViI+P17Bhw5SUlKSWLVtq3Lhxmj17to4dO6YDBw7I3t5eknT9+nWjz4kTJ8zG2Lp1q8aMGaMRI0bI3d3drC61/7Vr19LtDwAAAAAAAMvjDDsrkTt3bm3dulVxcXHq06ePsmfPrmXLlilXrlwqXry4HB0dVbhwYc2ePVtFihTRpUuXNH78eNnY2EiSjhw5ot69e6tjx47y9vbW+fPnjbGdnJzk4uKiHDlyaOrUqerZs6dOnDihyMhIS10uAAAAAAAA0sEOOytha2uradOmSZICAwPVuHFjHTlyRBEREXJycpKNjY3GjBmjK1euqHHjxhoyZIj69u0rW9vbv8K1a9fq2rVrioiIkLe3t3x8fIyfNWvWyNHRUWPHjlVsbKz8/Pw0YcIEffTRR5a8ZAAAAAAAANyDjclkMlk6CFi3KtVqWjoEWLno71Y/8RjOzk46f/7qU4gGuDfWGDID6wwZjTWGzMA6Q2ZgnSGjPQtrzNnZKd06dtgBAAAAAAAAVoQz7PBAP+/YYvVZaQAAAAAAgOcFO+wAAAAAAAAAK0LCDgAAAAAAALAiJOwAAAAAAAAAK8IZdnigN30bWDoEIMOsWhxl6RAAAAAAADDDDjsAAAAAAADAipCwewzh4eGqW7eupcNIw9XVVStWrHjo9ps3b9aRI0cyMCIAAAAAAAA8KhJ2L6hz586pW7duunjxoqVDAQAAAAAAwB1I2L2gTCaTpUMAAAAAAADAPZCwu49r165p6NChqlq1qjw9PdWlSxcdO3ZM0u2E1+TJk+Xj46MKFSro/fff14ULF4y+f//9t3r27KmKFSuqatWq6t27t86dOydJWrZsmTw8PPTff/8Z7RMSElSlShUtWbJEu3fvlru7uyZPnqwqVaooMDBQknTo0CG99957qly5sqpUqaIBAwbo0qVL6cYfFRWlevXqqXz58vL399fy5cuNupo1a0qSOnTooNDQ0Kd30wAAAAAAAPBESNjdR69evbRz5059+eWX+vbbb5UjRw517dpVSUlJiouL04EDBzR79mzNnDlTMTEx+vLLLyVJ//33nwIDA5U1a1YtWrRIERERSkxMVMeOHZWQkKB69erJxsZGP/74ozHX1q1bdfPmTdWvX1/S7QTe7t27tWTJEoWFhen06dNq06aNcufOrfnz52vy5Mk6cOCAOnfurOTk5DSxL1iwQOPGjVPv3r21evVqde3aVcOHDzeSdqn/hoeH6+OPP87oWwkAAAAAAICHlMXSAVirY8eOadu2bZozZ468vLwkSZ999pmmTZum+Ph42dvba9SoUcqRI4ckqUGDBtq9e7ckKTo6Wjdu3NCoUaNkZ2cnSfrqq6/k5eWl9evXq1GjRqpbt65Wr16tRo0aSZJWrlypOnXqyMnJyYiha9euKlasmCRpzJgxypUrl0aOHCl7e3tJ0rhx4+Tn56dt27bprbfeMot/6tSp6t69u5EALFq0qM6cOaOpU6eqWbNmyps3ryQpd+7cZnMCAAAAAADAskjYpePQoUOSpPLlyxtlL730kkJDQxUeHq6XX37ZSNZJtxNft27dkiTt379fly5d0htvvGE25o0bN3T06FFJUrNmzfTee+/pypUrsrOz0+bNmxUeHm7WvkiRIsbnw4cPy93d3UjWSVKJEiX00ksv6dChQ2YJu0uXLuncuXMaPXq0vvjiC6M8KSlJycnJSkhIeNzbAgAAAAAAgAxGwi4dWbLc/9ak7py7U+qLHOzt7VWyZElNnDgxTZvU3WxeXl7Knz+/1q9fLzs7O+XKlUs+Pj5mbbNly3bPz3dKSUkxS+Klzi9Jn3zyiapUqZKmz4OuDQAAAAAAAJbDGXbpKFGihCQpNjbWKLt27Zq8vb3166+/3rdvqVKldPr0aeXJk0fFihVTsWLFlC9fPo0cOdLYuWdra6smTZpo3bp1Wrt2rfz9/e+ZBLwznpiYGCUmJhplR44c0ZUrV4xYUzk5OalAgQI6ffq0MX+xYsX0008/KSIiQra2trKxsXnkewIAAAAAAICMR8IuHcWLF1ft2rU1dOhQ7dmzR0ePHtXAgQPl5OQkd3f3+/b19/fXSy+9pF69eikmJkaHDh1S37599ccff6hUqVJGu6ZNm2r37t3auXOnmjZtet8x27dvr6tXr2rgwIE6fPiw9uzZo379+ql06dLy9vZO0/6DDz7Q7NmztXjxYp06dUqrVq3SqFGj5OzsLEnKmTOnJOngwYOKj49/1NsDAAAAAACADELC7j5GjRold3d3BQcHq1WrVkpMTNTMmTPl4OBw337ZsmVTZGSksmXLpo4dO6pNmzZKSkrSN998o3z58hntihcvrrJly6pkyZJydXW975j58+fXrFmzdO7cOTVv3lwhISEqU6aMIiMj0zwSK0lt2rRRnz59FBERIT8/P40fP17BwcHq3r27JMnR0VGBgYH64osvFBYW9hh3BwAAAAAAABnBxpR68BqQjjd9G1g6BCDDrFocZekQkEmcnZ10/vxVS4eB5xzrDBmNNYbMwDpDZmCdIaM9C2vM2dkp3Tp22AEAAAAAAABWhNeF4oF2/bjW6rPSePY9C3/9AAAAAAAgM7DDDgAAAAAAALAiJOwAAAAAAAAAK0LCDgAAAAAAALAinGGHB/Ju0MLSIQB4QivnRFo6BAAAAADAQ2KHHQAAAAAAAGBFSNgBAAAAAAAAVoSEnYWcPXtWrq6u2r1792P1nzx5snx9fZ9yVAAAAAAAALA0EnYAAAAAAACAFSFhBwAAAAAAAFgREnaZ5K+//lJQUJA8PT3l6+urbdu2mdUvXbpUjRo1Uvny5VW3bl3NmzfPrH7NmjVq0KCBypcvr65duyo+Pt6s/sKFC+rRo4cqVqwoHx8fzZw5U3Xr1tWyZcuMNlFRUapXr54ov9KFAAAgAElEQVTKly8vf39/LV++POMuGAAAAAAAAI8li6UDeBEkJiaqa9euyp8/vxYuXKjLly/rk08+MeojIyM1fvx4hYWFqXLlytq1a5dGjBihhIQEde7cWb/88ov69OmjPn36qG7dutqyZYvGjBmjggULSpJSUlLUrVs32dnZ6ZtvvlFSUpI+/fRTxcXFGXMsWLBA4eHhGjJkiMqWLavffvtNw4YNkyQ1a9Ysc28IAAAAAAAA0kXCLhP89NNPOn78uCIiIlSoUCFJUlhYmIKCgmQymTRz5kx17NhRLVu2lCS99tpriouL08yZM/Xuu+9q/vz58vLyUlBQkCSpePHi+u233xQTEyNJ+vnnnxUbG6sNGzaoSJEikqSxY8fK39/fiGHq1Knq3r276tevL0kqWrSozpw5o6lTp5KwAwAAAAAAsCIk7DLB4cOH9dJLLxnJOkmqUKGCJOnSpUu6cOGCPD09zfpUrlxZM2fO1MWLF3X48GHVrFnTrN7Dw8NI2O3fv1/58uUzknWS5OLiIicnJ2OOc+fOafTo0friiy+MNklJSUpOTlZCQoIcHBye7kUDAAAAAADgsZCwywQ2NjYymUxmZfb29pKkbNmy3bNPcnKyJClLliz37S9JdnZ2SklJSXf+1LaffPKJqlSpkqY+SxaWAQAAAAAAgLXgpROZoEyZMoqPj9eJEyeMstjYWElSzpw5VbBgQf3vf/8z6/Prr7/K2dlZuXPnVunSpfXbb7+Z1af2lyRXV1fFx8fr1KlTRtmxY8d09epVSZKTk5MKFCig06dPq1ixYsbPTz/9pIiICNnasgwAAAAAAACsBZmaTODl5aVy5cqpf//+iomJ0f/+9z99/vnnRv0HH3ygOXPmaMmSJTp58qSioqI0b948derUSTY2NurYsaNiYmI0btw4HT9+XIsWLVJ0dLTR/80335Sbm5sGDBig2NhY7d27VwMGDJB0e3df6hyzZ8/W4sWLderUKa1atUqjRo2Ss7Nz5t4MAAAAAAAA3BcJu0xgZ2enGTNm6JVXXlGHDh304YcfqlOnTkZ9QECAevfurWnTpqlhw4aKjIxUaGiounbtKklyd3fXlClTtHnzZjVu3FgrVqxQ586dzeaYOHGi8uTJo3bt2ik4OFiNGzeWjY2N8ThsmzZt1KdPH0VERMjPz0/jx49XcHCwunfvnmn3AQAAAAAAAA9mY7r7cDQ8cy5duqS9e/eqevXqsrOzkySdP39ePj4+mj9/vt54440nGt+7QYunESYAC1o5J9LSIVics7OTzp+/aukw8JxjnSGjscaQGVhnyAysM2S0Z2GNOTs7pVvH2waeA3Z2dsauvRYtWuj69ev6+uuvVaxYMeNttAAAAAAAAHg2kLB7DuTOnVtTp07V+PHj9c0338je3l5vvvmmZs2aZfY22ce1c+1Sq89K49n3LPz1AwAAAACAzEDC7jnh7e0tb29vS4cBAAAAAACAJ8RLJwAAAAAAAAArQsIOAAAAAAAAsCI8EosHqta0o6VDAPAUfTdjoqVDAAAAAADcBzvsAAAAAAAAACtCwg4AAAAAAACwIiTsHlNoaKg6depk6TDSlZSUpNmzZxvfly1bprJly1ouIAAAAAAAADwUEnbPqTVr1mjkyJGWDgMAAAAAAACPiITdc8pkMlk6BAAAAAAAADwGEnbpcHV11aJFi/TOO++ofPnyeuedd/TLL7/cs22TJk00dOhQs7KlS5fK29tbiYmJCgwM1BdffKG+ffvKw8NDPj4+ioqK0p49e9S4cWNVqFBBbdq00alTp4z+Z86cUe/evfXmm2/K09NTwcHBiouLM+p9fX01efJkszlTy3bv3q0BAwYY17Fs2TKjTVRUlHx9fVW+fHm1b99ex48ff+J7BQAAAAAAgKeHhN19jBkzRgEBAVq+fLnc3NzUpUsXs6RZqmbNmmnt2rVKTEw0ylasWKFGjRrJ3t5ekjR79myVK1dOq1atUu3atfXZZ59p6NChCgsL07x583Tu3Dl99dVXkqRr166pTZs2unLliiIiIjR37lxdvXpV7du319WrVx8Yt6enpwYPHixJ2r59u/z8/CRJycnJWrlypcLDw7Vw4UJdvHhRQ4YMeeL7BAAAAAAAgKeHhN19tGrVSq1atVKJEiU0ZMgQOTs7KyoqKk07f39/Xb16Vdu2bZN0e3fcL7/8onfeecdo4+bmps6dO6tIkSJq3769EhMT1alTJ1WpUkXu7u5q0KCBDh8+LOl2su/ff//VV199pXLlysnNzU1ff/21rly5opUrVz4wbgcHBzk6OkqSnJ2dlS1bNqPu888/V7ly5VSuXDm1bt1asbGxT3SPAAAAAAAA8HSRsLuPypUrG5/t7Ozk5uamQ4cOpWmXL18+1ahRw0imrVq1Si4uLipTpozRplixYsbn7NmzS5KKFi1qlGXLlk0JCQmSpMOHD6t48eLKkyePUZ83b16VKFHinvM/LBsbG7M4cuXKpVu3bj32eAAAAAAAAHj6SNjdR5YsWcy+p6SkyMbG5p5t33nnHW3atEnXr1/XypUrzXbX3WssSemOdeeOuLvnT33E9l6SkpLSrZMkW1vbNHPycgoAAAAAAADrQsLuPu58XDQpKUmxsbEqW7bsPdu+9dZbyp49u+bOnasTJ07I39//sectUaKEjh8/rsuXLxtlly5d0vHjx1WiRAlJkr29va5du2bUX7t2TRcvXjS+p5cMBAAAAAAAgHUjYXcfkZGRWrt2rY4eParBgwfr33//VevWre/Z1t7eXo0aNdKUKVNUvXp15cuX77Hnbdy4sfLmzas+ffpo37592rdvn/r06aNcuXKpYcOGkiQPDw9FR0frt99+0+HDhxUaGio7OztjjJw5c0qSYmJidP369ceOBQAAAAAAAJmLhN19tGrVSlOnTlWzZs106tQpzZkzRwUKFEi3fdOmTXXz5k01a9bsiebNmjWrIiIi5ODgoPbt26tjx45ycnLS/PnzlStXLklSnz59VLp0aXXq1EnvvvuuKlasqIoVKxpjeHl5qUqVKmrTps09X5QBAAAAAAAA62Rj4hCze3J1ddWYMWPUpEmTh+6zadMmDRw4UFu3bpWDg0MGRpe5qjXtaOkQADxF382YaOkQLMLZ2Unnz1+1dBh4zrHOkNFYY8gMrDNkBtYZMtqzsMacnZ3SrUv7JgQ8sqNHj+rgwYMKDw9X69atn6tkHQAAAAAAADIXCbun4NixYxo0aJAqV66sbt26WTqcp27Hd99YfVYaz75n4a8fAAAAAABkBhJ26Th48OBDt61bt65+//33DIwGAAAAAAAALwpeOgEAAAAAAABYERJ2AAAAAAAAgBXhkVg8UPXWwZYOAUAmWDZxtKVDAAAAAACIHXYAAAAAAACAVSFhBwAAAAAAAFgREnaZwNXVVStWrMjUOc+ePStXV1ft3r07U+cFAAAAAADAkyFhBwAAAAAAAFgREnYAAAAAAACAFSFhl0mOHj2qwMBAubu7y9fXV0uXLjWrX7p0qRo1aqTy5curbt26mjdvnlG3bNky1a9fX4sXL5avr6/c3NzUtm1bHT161Gjz119/KSgoSJ6envL19dW2bdvMxr9165ZGjhypWrVqyc3NTW+++aYGDhyoGzduZOyFAwAAAAAA4JGQsMsk8+fPV5s2bbRmzRr5+vrqk08+UVxcnCQpMjJSw4YNU8eOHbVy5Up16dJFY8aM0axZs4z+p0+f1qpVqzRhwgRFRUXpypUrGjZsmCQpMTFRXbt21Y0bN7Rw4UKNGDFC06dPN5t/9OjR2rRpk8aOHavvv/9egwcPVnR0tBYvXpx5NwEAAAAAAAAPlMXSAbwo2rdvLz8/P0lSjx49NHfuXP3555969dVXNXPmTHXs2FEtW7aUJL322muKi4vTzJkz9e6770q6nZQbOnSoSpQoIUlq1aqVxo0bJ0n66aefdPz4cUVERKhQoUKSpLCwMAUFBRnzV6hQQQ0bNlSlSpUkSa+++qoWLFigQ4cOZc4NAAAAAAAAwENhh10mee2114zPuXPnliTdvHlTly5d0oULF+Tp6WnWvnLlyrp48aIuXrwoSbKxsVGxYsWMeicnJyUmJkqSDh8+rJdeeslI1km3E3R3atKkiW7cuKExY8YoODhYb7/9tvbs2aOUlJSnep0AAAAAAAB4MiTsMomtbdpbbTKZlDVr1nu2T05OliRlyZLF6J/6+c7+0u1kXurnVPb29mbfP/74Y/Xr108mk0lvv/22Jk2apMqVKz/exQAAAAAAACDD8EishTk6OqpgwYL63//+p1q1ahnlv/76q5ydnY3dePdTpkwZxcfH68SJE8ZOvtjYWKM+Pj5eS5cuVXh4uN5++21JUlJSkuLi4sx25QEAAAAAAMDySNhZgQ8++EAjR45U0aJFVaVKFe3evVvz5s1Tz549ZWNj88D+Xl5eKleunPr376/BgwcrMTFRn3/+uVHv6OgoR0dHbdy4UaVLl9a1a9c0bdo0/f3330pISMjISwMAAAAAAMAj4pFYKxAQEKDevXtr2rRpatiwoSIjIxUaGqquXbs+VH87OzvNmDFDr7zyijp06KAPP/xQnTp1Murt7e01fvx47du3T40aNVJwcLBy586tzp07m+3EAwAAAAAAgOXZmO4+/Ay4S/XWwZYOAUAmWDZxtKVDyFDOzk46f/6qpcPAc451hozGGkNmYJ0hM7DOkNGehTXm7OyUbh077AAAAAAAAAArwhl2eKBtiydbfVYaz75n4a8fAAAAAABkBnbYAQAAAAAAAFaEhB0AAAAAAABgRUjYAQAAAAAAAFaEM+zwQDU79LN0CACszNIvh1g6BAAAAAB4brHDDgAAAAAAALAiJOysyOnTp+Xq6qo9e/ZYOhQAAAAAAABYCAk7AAAAAAAAwIqQsAMAAAAAAACsCAm7DLBs2TI1aNBAbm5uqlWrliZMmKCUlBSFh4erbt26Zm3vVbZnzx75+fnJ3d1dAQEBio2NNeouX76sgQMHysfHR+XKlZOPj49Gjx6tlJQUY7zAwED17NlTFStW1Lhx4x56XgAAAAAAAFgeCbun7MCBAxo8eLB69+6t9evXa9CgQYqIiNDKlSsfeozIyEj16dNHy5Yt08svv6ygoCD9999/kqSPPvpIR48e1ZQpU/T999/rgw8+UGRkpH788Uej/88//6wiRYpo+fLlatGixVO/RgAAAAAAAGQcEnZPWVxcnGxsbFSoUCEVKlRIdevWVWRkpKpUqfLQY/Tq1Ut16tRRqVKlNGLECN28eVPR0dGSpOrVq2v48OFyd3dXkSJF1K5dO73yyis6ePCg0d/GxkY9evRQsWLFVKRIkad+jQAAAAAAAMg4WSwdwPOmevXqqlChgpo3b65ixYrJx8dH9evXV6FChR56DE9PT+Ozo6OjXn/9dR06dEiS1KZNG23cuFFLlizRiRMndPDgQZ09e9Z4JFaSnJ2dlS1btqd3UQAAAAAAAMg0JOyesmzZsmnevHmKiYnR1q1btW3bNs2fP189evS4Z/ukpKQ0ZXZ2dmbfU1JS5ODgoJSUFAUFBen48ePy9/dXkyZNVL58eXXs2DFNDA9yr3kBAAAAAABgeSTsnrIdO3bo999/V0hIiNzd3RUSEqJPP/1Ua9asUePGjXX9+nWz9idPnkwzxv79+1WqVClJt18ycfz4cXXo0EH79+/X9u3btWzZMpUrV06SdO3aNZ0/f14mkyndmOzt7R9qXgAAAAAAAFgeZ9g9Zfb29po0aZLmzJmjuLg4/fbbb9q9e7cqVKggDw8PXbx4UbNnz9bp06e1YMECbd26Nc0YY8eO1ZYtW3Tw4EH169dP+fPnl5+fn5ydnZUlSxatXbtWp0+f1m+//abg4GAlJCQoISEh3Zgedl4AAAAAAABYHgm7p6xKlSoaMWKEoqKi1LBhQ4WEhKhy5cr6+OOP9eabb6pHjx6aMWOGGjZsqJ07d6pnz55pxggODtbw4cPVokULpaSkaObMmXJwcFCBAgU0YsQIff/992rQoIH69++vChUqqHHjxoqJiUk3poedFwAAAAAAAJZnY7rfs5SApJod+lk6BABWZumXQywdwiNzdnbS+fNXLR0GnnOsM2Q01hgyA+sMmYF1hoz2LKwxZ2endOvYYQcAAAAAAABYERJ2AAAAAAAAgBXhLbF4oC1zvrD6baR49j0L25UBAAAAAMgM7LADAAAAAAAArAgJOwAAAAAAAMCKkLADAAAAAAAArAhn2OGBar03xNIhAHhBRI3oZ+kQAAAAAMDi2GEHAAAAAAAAWBESdo9o2bJlKlu2rPH9yJEj2rx581Mb39XVVStWrEi3PjQ0VJ06dXqosQIDA/Xxxx+nW3/3tQAAAAAAAMDyeCT2Efn5+alGjRrG9+DgYPn7++utt97KlPk//vhjpaSkPJWx7r4WAAAAAAAAWB4Ju0eULVs2ZcuWzfhuMpkydX4nJ6enNtbd1wIAAAAAAADLe+EfiXV1ddWSJUsUEBAgd3d3+fn56ffff9eCBQtUs2ZNVaxYUX369FFCQoIk88dIAwMDderUKU2cOFG+vr6SpM2bN6tp06YqX768fHx8NGzYMN26dStN31T3Kjty5IhatmwpNzc3NWnSRDt27DDq7nwkNjk5WaNHj1b16tXl5uYmf39/rV271mysq1evasCAAfL09JSXl5eGDx+u5OTkdOcGAAAAAACAZb3wCTtJ+uqrrxQUFKQVK1bI0dFRQUFB2rhxo2bMmKGRI0dq/fr1Wrp0aZp+4eHhKly4sDp37qylS5fq0qVL6t69uwICArR27VqNHTtWa9as0YwZMx4pnjlz5iggIEArVqxQpUqV9MEHH+js2bNp2i1YsEA//PCDwsPD9f3336t+/frq27ev4uLijDbr1q1TsWLFtHLlSoWGhmru3LlatWrVo98kAAAAAAAAZAoSdpJatWolX19fvf7662rSpImuXLmiTz/9VC4uLqpXr57KlCmjw4cPp+mXJ08e2dnZKUeOHMqbN6/Onj2rxMREFSxYUIULF5a3t7dmzpyphg0bPlI8gYGBat68uUqUKKGwsDAVKFBACxcuTNPu5MmTyp49uwoXLqxXX31VwcHBmjZtmvLkyWO08fT0VEhIiIoUKaJmzZrJxcVFsbGxj36TAAAAAAAAkCk4w05S0aJFjc/Zs2eXra2tXn31VaMsW7ZsxiOx91OmTBk1aNBA3bp1U8GCBVWtWjXVqVNHtWrVeqR4PD09jc+2trYqW7bsPROGbdu21Q8//KAaNWrIzc1N1atXl7+/v9k5d8WLFzfrkzt3bt28efOR4gEAAAAAAEDmYYedpCxZzPOWNjY2srGxeeRxbGxsNH78eEVHR6tDhw76+++/1b17dw0aNCjdPqnnyd3Jzs7O7LvJZJKDg0Oadq+//ro2bNigadOmqWLFioqOjlajRo20c+dOo42tbdpfcWa/KAMAAAAAAAAPj4TdE7ozsRcTE6ORI0eqZMmS6tKliyIjI9W7d2+tWbNGkmRvb6/k5GTduHHD6HPixIk0Y+7fv9/4nJiYqJiYGJUsWTJNu/nz52v9+vWqUaOGBg4cqLVr16p48eJat27dU7xCAAAAAAAAZCYeiX1COXPm1IkTJ3Tu3Dk5OTlp/vz5ypo1q1q0aKHr169r06ZNKl++vCTJw8NDNjY2mjBhgtq1a6e9e/dq+fLlacacOXOmihYtqjJlymjGjBm6du2a2rZtm6ZdfHy8wsPDlSNHDrm4uGj//v06ffq0unTpkuHXDQAAAAAAgIxBwu4JderUSZ9//rm2b9+unTt3atKkSZowYYLmzJkje3t7Va9eXQMHDpQkFSlSREOHDtW0adM0b948VapUSQMGDEjzyGxwcLBmzJiho0ePqly5coqIiFDevHnTzP3+++/r5s2bGjp0qC5cuKBXXnlFPXr0ULNmzTLl2gEAAAAAAPD02Zg40AwPUOu9IZYOAcALImpEvwwb29nZSefPX82w8QGJdYaMxxpDZmCdITOwzpDRnoU15uzslG4dZ9gBAAAAAAAAVoRHYvFAm2YMtfqsNJ59z8JfPwAAAAAAyAzssAMAAAAAAACsCAk7AAAAAAAAwIqQsAMAAAAAAACsCGfY4YFq9xhr6RAAII1Fg9+3dAgAAAAAkCHYYQcAAAAAAABYERJ2AAAAAAAAgBUhYfcCCQ0NVadOnYzvmzdv1pEjRywXEAAAAAAAANIgYfeCOnfunLp166aLFy9aOhQAAAAAAADcgYTdC8pkMlk6BAAAAAAAANwDCbsM4Orqqq+//lo1atRQjRo1dP78eV25ckUDBw6Ul5eXqlSpovfee0/Hjh0z+oSGhmrQoEH6/PPP5eXlJU9PT/Xt21fXrl0z2qxbt07NmzdX+fLlVaFCBQUEBGjv3r1m865YsSJNLHeXSVLNmjUlSR06dFBoaOjTvgUAAAAAAAB4TCTsMsiSJUs0bdo0TZw4Ufny5VNQUJD++ecfzZw5UwsWLFChQoXUtm1bxcfHG31Wrlyp5ORkLVq0SOPHj9ePP/6oOXPmSJL27t2rXr166Z133tGaNWs0d+5cSdInn3zyWPEtX75ckhQeHq6PP/74Ca8WAAAAAAAAT0sWSwfwvGrWrJnKlCkjSfrpp58UExOjn3/+WY6OjpKkoUOHateuXYqKilK3bt0kSXny5FFYWJjs7OxUvHhxVa1aVb///rskyd7eXkOGDFFAQIAk6dVXX1XLli0VFhb2WPHlzZtXkpQ7d245OTk90bUCAAAAAADg6SFhl0GKFClifN6/f7+Sk5NVvXp1sza3bt3S0aNHje9FixaVnZ2d8d3JyUnnzp2TJJUpU0ZOTk6aNm2ajhw5opMnT+rPP/9USkpKBl8JAAAAAAAAMhMJuwySNWtW47O9vb3y5MmjqKioNO1y5MhhfHZwcEhTn/pyiJ07dyooKEi1a9dWxYoV1bx5c504cUJDhgxJN4akpKQnuQQAAAAAAABYAAm7TFCqVCldvnxZklSsWDFJUnJysvr166e6devKz8/vgWN88803qlatmsaPH2+U7dixQ9LtpJ6NjY3s7e3NXlJx8uTJdMezsbF5rGsBAAAAAABAxuKlE5nA29tbHh4e6tWrl/bs2aPjx48rLCxMP/74o1xcXB5qjIIFC+rAgQP6/fffFRcXp7lz5+qbb76RJCUkJEiSPDw8FBUVpQMHDmjfvn0aMmTIPXftSVLOnDklSQcPHjR78QUAAAAAAAAsi4RdJrCxsdGkSZNUsmRJBQcHq1mzZjpx4oQiIiJUsmTJhxqjZ8+eKlu2rLp06aLmzZtr/fr1GjVqlCQpJiZGkvTpp5/KyclJLVu2VM+ePdWqVSsVLFjwnuM5OjoqMDBQX3zxxWO/uAIAAAAAAABPn40p9ZA0IB21e4y1dAgAkMaiwe8/UntnZyedP381g6IBbmOdIaOxxpAZWGfIDKwzZLRnYY05OzulW8cOOwAAAAAAAMCK8NIJPNDG8P5Wn5XGs+9Z+OsHAAAAAACZgR12AAAAAAAAgBUhYQcAAAAAAABYERJ2AAAAAAAAgBXhDDs8UN1+kywdAgA8lgUfdbB0CAAAAADwyNhhBwAAAAAAAFgREnYAAAAAAACAFSFhl4mOHDmizZs3Z8pcf//9t6KjozNlLvw/9u48qqqq/+P454ogplRqOKSiRXVDGSRxwESGMkUc4dFIxQnRR0wftSfFxBTTkLJM0cyBTE0rNBNUUJ8sc4icTcoZgRzKVJxwCAR+f7S6v8gxA+4F36+1WOvefc7e53uO+x8/d59zAAAAAAAAig6BXQkKDw9XampqiRzrtdde06ZNm0rkWAAAAAAAACg6BHYlqKCgoEweCwAAAAAAAEWHwK6EhISE6KefftKMGTPk5+enq1evasqUKfLz85OLi4u6du2qlJQUSdL+/ftlNBq1d+/eQmP06NFDkyZNkiSdPHlSw4cPV/PmzeXu7q7w8HAdO3ZMkhQREaGUlBR98cUXMhqNkqTz589r9OjRatmypRo2bKiWLVsqJiZG+fn5JXgVAAAAAAAAcCcEdiUkNjZWtWvXVr9+/bRs2TINHz5cycnJioqK0ooVK+Tm5qb+/fvr+++/l5OTk4xGoxITE039jx8/rp07dyowMFDZ2dl66aWXdOHCBcXFxWnRokW6dOmSevbsqUuXLmnMmDHy8PCQv7+/Nm/eLEkaNWqU0tLSNGvWLK1Zs0aDBg3S/Pnz9dVXX5nrkgAAAAAAAOAmCOxKyMMPPywrKys98MADysrK0tdff62oqCh5eXnJ0dFRkZGRatiwoeLi4iRJgYGBSkpKUl5eniQpMTFRRqNRTk5OSkhI0MWLF/Xuu++qYcOGcnZ21rRp03ThwgUlJibKzs5O1tbWsrW1lb29vSTJy8tLkyZNkouLi+rWrasePXqoVq1aOnjwoNmuCQAAAAAAAG5EYGcGhw4dkiS5u7sXam/cuLEOHz4sSerQoYMuXLhgWiGXkJCgLl26SJIOHz6sxx57TA8//LCpb9WqVeXo6Gga+69eeuklpaen680339SAAQPk7e2tkydPckssAAAAAACAhSlv7gLuR7a2tjdtz8/PV/nyv/+TVKtWTa1atdKqVatUpUoVHT9+XB06dLhjf2tr65u2DxgwQOnp6erQoYM6deokV1dX9e7du4jOCAAAAAAAAEWFFXYlyGAwSJKeeOIJSdKuXbsKbd+1a5dpm/T7bbEbNmzQmjVr5OXlpWrVqkmSHB0dlZ6ervPnz5v2zcrKUnp6uhwdHQsdS5L27dunzZs3KzY2VsOHD1dAQICqVKmi06dP8zZZAAAAAAAAC0NgV4IqVaqkjIwMVahQQQEBARo/frw2b96stLQ0RUdH68cff1SvXr1M+/v4+MjKykqLFy9WYGCgqb1jx46qWrWqRowYoR9//FE//vijRowYoQcffFABAQGmY1PLa34AACAASURBVB0/flwnTpyQvb29ypcvr+TkZB0/fly7d+9WeHi4cnJylJOTU+LXAQAAAAAAALdGYFeC+vTpo40bN6pjx46aMGGCvLy89OqrryowMFDff/+94uLiCj3XztraWgEBAbK1tZWPj4+pvUKFCoqLi5ONjY169uyp3r17y87OTosXL9aDDz4oSerRo4fS09PVrl07lStXTm+++abWrFkjf39/vfrqq3Jzc1PHjh2Vmppa0pcBAAAAAAAAt2Eo4J5IizZ06FBVr15dkZGRZquh9X9nmu3YAPBPLBn1/6uW7e3tdPr0JTNWg/sB8wzFjTmGksA8Q0lgnqG4lYY5Zm9vd8ttvHTCQm3evFkHDhzQV199pYSEBHOXAwAAAAAAgBJCYGeh4uPjtWXLFkVERJheJGEu/5sy2OJTaZR+peHXDwAAAAAASgKBnYWaPn26uUsAAAAAAACAGfDSCQAAAAAAAMCCENgBAAAAAAAAFoRbYnFHL4z5yNwlAECRWjwsyNwlAAAAAMAtscIOAAAAAAAAsCAEdn+ydetWGY1G/fLLL5IkPz8/vf/++2auCgAAAAAAAPcTAjsAAAAAAADAghDYAQAAAAAAABakzAV2ERERCgkJKdS2d+9eGY1GZWRkaP369QoMDJSbm5t8fHwUGxur69ev33HcixcvqkuXLurRo4cuX76sK1euaPTo0WrRooVcXFzUrVs3paSkSJJefvll/ec//zH1TUlJkdFoVGJioqktKipKgwYNkiQdOHBAYWFh8vDwkLOzs9q0aaMVK1aY9r1+/brefvtttWjRQu7u7ho9erReeeUVRUREmPbZsWOHgoOD5erqqueee07vvPOOfvvtN9N2o9GoZcuWqUePHnJxcZGPj48+++yzv3l1AQAAAAAAUNzKXGDXuXNn7dixQ6dOnTK1rVy5Uu7u7jp06JCGDBkif39/JSQkaOTIkVq0aJGio6NvO2Z2drb69++vSpUqae7cuapUqZKmT5+uI0eOKC4uTklJSXJyctLLL7+sK1euyMfHR999953y8/MlSd99950MBoO2bdtmGnPjxo3y8/PTlStX1K9fP1WvXl3x8fFKSEhQkyZNFBkZqTNnzkiSpkyZohUrVmjSpEmKj49XTk6OVq9ebRpr//79Cg0NVevWrbVy5UpNnDhRX3/9tcaPH1/oPKZMmaIePXooKSlJrVu31vjx43XixIl/eskBAAAAAABQhMpcYNesWTPVqlVLSUlJkqS8vDwlJSWpc+fOmjNnjvz9/RUWFqb69eurXbt2GjZsmD799FNdunTppuNdu3ZN//73v2VjY6M5c+bogQcekCRlZmaqUqVKqlOnjurWratRo0YpNjZWVlZW8vHx0YULF7Rv3z5J0rfffis/Pz9t375dknT06FGdPHlSvr6+unr1qvr06aPIyEg9/vjjcnR01MCBA5Wbm6uMjAxdvXpVn3zyiYYPHy5fX189+eSTio6Olr29vanGuLg4eXt7KzQ0VPXq1ZOnp6eioqK0fPly/frrr6b9goKC1K5dO9WtW1dDhw5Vfn6+9u7dWyz/DgAAAAAAALg35c1dQFEzGAzq2LGjVq1apb59+yolJUUXL15Uu3btFB0drc6dOxfav0mTJrp+/bqOHj160/Hmz5+v3NxcvfDCC6awTpJCQ0MVHh4uT09Pubu7y8vLSx07dlSFChVUoUIFOTs769tvv1W9evW0b98+ffrpp/rXv/6lU6dOaePGjXJ1ddUjjzwiSerevbtWrFih/fv3KyMjQwcOHJD0e9iYlpama9euyd3d3XRsGxsbubi4mL7v379fmZmZhfYpKCiQJKWlpal69eqSpPr165u229nZSZJyc3P/9jUGAAAAAABA8SlzgZ30+22xs2bNUkZGhlatWiU/Pz89+OCDsrW1vWHfvLw8SVL58je/FA0aNNCQIUPUv39/rV27Vm3atJEkeXh46JtvvtHmzZu1efNmLV68WLNmzVJ8fLyefPJJ+fj46NtvvzWtmnNxcVGdOnW0bds20+2wknTq1CkFBwerRo0a8vX1lY+Pj6pXr66goKBCdf1xe+3NWFtbq3PnzgoLC7th259X4tnY2Nyw/Y9gDwAAAAAAAJahzN0SK/2+kszd3V2rV6/Wl19+aVpV5+joqF27dhXad+fOnbK2tpaDg8NNx/L29lbLli314osvasKECTp//rwkacaMGdq1a5dat26tqKgorVu3TtbW1tqwYYMkydfXVzt37tTGjRvVvHlzSZKnp6e+/vprbdu2zRTYrV69WpcvX9bixYs1cOBA+fn56dy5c5J+D9Pq1asnW1tbff/996aacnNzTbfbStITTzyhtLQ01atXz/SXlZWlmJgYXb58uQiuKAAAAAAAAEpKmQzsJKlLly6Ki4uTjY2NvLy8JEmDBg1ScnKy5s6dq4yMDCUnJ2v69Onq2rWr6RbRW/nvf/8rg8FgekHFiRMnFBUVpa1bt+rEiRNKTEzUpUuX5ObmJklq2LChHn74YX3xxRdq1qyZpN8Du+TkZNWsWVNPPvmkJKlmzZrKzs7W2rVrdeLECa1fv17jxo2TJOXk5KhixYrq3r273nvvPW3YsEFpaWl6/fXX9fPPP8tgMEiSwsLCtHfvXkVHRystLU3btm3TqFGjdOnSpUIr7AAAAAAAAGD5yuQtsZLk7++vSZMmqX379qbbSr28vBQTE6PZs2dr2rRpql69unr16qWBAwfecTw7OzuNGTNGw4YNU0BAgCIjIxUTE6NXXnlF58+fV7169RQdHa2mTZua+vj4+Ojzzz83tTVv3lwFBQWm1XV/1JmamqqJEyfqypUrcnBwUHh4uObMmaPU1FS1atVKw4cPV05OjkaOHKnc3Fy1b99e7u7usra2liQZjUbTOS1ZskR2dnby9fXVyJEji/KSAgAAAAAAoAQYCniImcX78ssv1bhxY1WpUsXU1rZtW3Xo0EGDBw8u9uO/MOajYj8GAJSkxcOCzF0Cyih7ezudPn3zN88DRYE5hpLAPENJYJ6huJWGOWZvf+u7PcvsCruyZO7cuVq2bJlGjBghW1tbLV++XMePH1fbtm3NXRoAAAAAAACKWJl9hl1ZMmXKFBkMBvXs2VMdO3bUd999p3nz5snR0dHcpQEAAAAAAKCIcUss7oqlLyNF6VcaliujdGOOoSQwz1DcmGMoCcwzlATmGYpbaZhjt7sllhV2AAAAAAAAgAUhsAMAAAAAAAAsCIEdAAAAAAAAYEF4SyzuqO2EpeYuAQDMYtEg3sYNAAAAoOT9rcAuOztbixcv1pYtW3T69GlNnz5dGzduVIMGDeTp6VlcNQIAAAAAAAD3jbu+JfbUqVPq0qWLZs2aJUnKyMhQTk6O9uzZo7CwMKWkpBRbkWVZRESE+vTpY+4yAAAAAAAAYCHueoVddHS0rK2ttX79ej300ENydnaWJE2bNk0DBw7UzJkzWWV3D8aMGaP8/HxzlwEAAAAAAAALcdcr7DZv3qwhQ4aoWrVqMhgM/z9AuXLq2bOnDhw4UCwFlnV2dnZ66KGHzF0GAAAAAAAALMRdB3b5+fmqUKHCTbfl5eWpoKCgyIoqS4xGo5YtW6YePXrIxcVFPj4++uyzz0zb/3xLbF5enmJiYuTl5SVnZ2d16NBBycnJpn337Nmj4OBgNWrUSM2aNdOrr76q8+fPm7avXbtWQUFBcnV1lZubm4KDg7V37967rgUAAAAAAADmd9eBXePGjTVnzhxdu3bN1PbHSrv4+Hg988wzRV9dGTFlyhT16NFDSUlJat26tcaPH68TJ07csN+SJUv0v//9T7GxsVqzZo3atm2rV155RceOHVNeXp4GDRokT09PrVq1SnPmzFFqaqpiYmIkSXv37tWwYcMUGBiopKQkLVq0SJI0duzYe6oFAAAAAAAA5nHXz7D773//q+7du+uFF15Q8+bNZTAYtGDBAh05ckRpaWlavHhxcdZZqgUFBaldu3aSpKFDh2rhwoXau3evateuXWi/zMxMVaxYUbVr15a9vb3Cw8Pl6uqqhx9+WJcuXdK5c+f0yCOPqHbt2qpTp45mzpyp3NxcSZK1tbXGjRun4OBgSVKdOnXUtWtXRUZG3lMtAAAAAAAAMI+7DuyMRqM+//xzxcbG6ttvv5WVlZW++eYbNW3aVJMmTdLTTz9dnHWWavXr1zd9trOzkyRT0PZn3bt31//+9z+1atVKzs7O8vLyUocOHUx9+vbtqwkTJig2NlbPPvusfH191aZNG0mSk5OT7OzsNHv2bB05ckSZmZnav3//DS+0uNtaAAAAAAAAYB53HdhJv4c977zzzk23Xb16VRUrViySosoaGxubG9pu9sy/xx9/XF9++aVSUlK0ZcsWrV69WrNnz9a8efPk6empUaNGqUePHvrmm2+0efNmjR49WvHx8Vq4cKFSUlI0YMAAPffcc3rmmWcUFBSkjIwMjRs37p5qAQAAAAAAgHnc9TPs/ngm2s188803CggIKJKC7meLFy/WunXr1KpVK40ePVrJycl67LHHtHbtWv30008aN26c7O3t1aNHD82aNUsxMTHaunWrzp49qwULFujZZ5/Ve++9p169eql58+amZ9MRyAEAAAAAAJQed73CbtKkScrLyzO90VSSsrKyNHHiRCUlJcloNBZHffeVc+fOKTY2Vg888ICeeuop7du3T8ePH1doaKiqVKmi5ORk5eTkqH///pKk5ORkOTg4qEqVKqpZs6Y2bNigPXv2qFq1atqwYYMWLFggScrJybnlG34BAAAAAABgWe46sIuMjNSkSZOUk5OjAQMG6PPPP9dbb72lnJwcjRw5Ur179y7OOu8L//73v3Xt2jVFRUXpzJkzqlWrloYMGaIuXbpIkubOnau3335b3bp1U35+vpo2bao5c+aoXLlyGjp0qH799VeFhobKyspKRqNRkydP1vDhw5WamioPDw8znx0AAAAAAADuhqHgb9wvuWLFCo0ZM0b16tVTenq6nn/+eY0ZM0Y1a9YszhphZm0nLDV3CQBgFosGtTV3CShl7O3tdPr0JXOXgTKMOYaSwDxDSWCeobiVhjlmb293y21/66UTnTt3VqVKlTRixAh5e3srNjb2HxcHAAAAAAAA4P/dNrAbO3bsTdvr16+vb775RoMGDdIjjzwiSTIYDJowYULRVwizW/N6V4tPpVH6lYZfP1C6MccAAAAAlBa3Dey2bNlyy221atXSwYMHdfDgQUm/B3YAAAAAAAAA/pnbBnZfffVVSdUBAAAAAAAAQFK5ohooMzOzqIYCAAAAAAAA7lt3/dKJixcv6r333tP27duVk5Njas/Pz9fVq1d19uxZ7d+/v1iKhHl1nJxo7hIAwOLEhfqauwQAAAAAZdRdr7CLjo5WfHy86tSpI0mqWLGinJycdO3aNWVlZfHCCQAAAAAAAKAI3HVgt3HjRg0ZMkSzZs3Siy++qJo1a+q9997TmjVrZDQadeTIkeKsEwAAAAAAALgv3HVgd+HCBbm7u0uSHB0d9cMPP0iSKlWqpL59+2rDhg3FUiDuXZ8+fRQREWHuMgAAAAAAAPA33HVg9/DDDys7O1uSVL9+fZ09e1bnz5+XJNWqVUunTp0qngoBAAAAAACA+8hdB3aenp6aPXu2fv75Zzk4OOihhx7SihUrJEkbNmxQlSpViq1IAAAAAAAA4H5x14Hd0KFD9csvv+jVV1+VwWDQwIEDNXnyZLVo0UIffvihgoKCirPOUsdoNGrp0qUKDg6Wi4uL2rVrpz179mjJkiXy9vbWM888oxEjRhR64+4nn3yi9u3by8XFRe7u7urXr58yMzMlSRERETIajTf8hYSESPr9bb3Tp09Xy5Yt5e7urujoaOXl5RWqae3atQoKCpKrq6vc3NwUHBysvXv3ltxFAQAAAAAAwB3ddWBXt25drV27Vq+99pokqW/fvpoyZYratGmjN998Uy+//HKxFVlavfvuuxowYIASEhJUuXJlDRgwQOvXr9fcuXMVHR2tdevWadmyZZKkNWvWKDo6WuHh4VqzZo1mz56tEydOKCYmRpI0ZswYbd682fT3xhtvyMrKSgMHDpQkzZo1SwsXLlRkZKSWLVumCxcuaNu2baZa9u7dq2HDhikwMFBJSUlatGiRJGns2LElfFUAAAAAAABwO+Vvt3HGjBk3bf/qq69Mn6tVq6YTJ05o5syZGjx4cNFWV8p169ZNfn5+kqROnTppwoQJGj9+vOrWraunnnpK8+bN0+HDhyVJVatW1Ztvvql27dpJkmrXrq2AgAAlJiZKkuzs7GRnZydJOnDggKKjozVq1Ci1bNlSBQUFWrJkifr27au2bdtKkiZMmKBvv/3WVIu1tbXGjRun4OBgSVKdOnXUtWtXRUZGlszFAAAAAAAAwF25Y2BnMBhkZWWlgoKC2w5kMBgI7P7CwcHB9LlixYoqV66c6tSpY2qztbU13RLbtGlTHTp0SDNmzNDRo0eVnp6uQ4cOqUaNGoXGPHPmjAYNGiR/f3/17t1bknTu3DmdOXNGzs7Opv1sbGzUoEED03cnJyfZ2dlp9uzZOnLkiDIzM7V//37l5+cXy7kDAAAAAADg3tw2sHvmmWe0e/duPfbYYwoICFBAQIDq1q1bUrWVeuXLF768BoNBBoPhpvuuWLFCkZGR6tixozw8PNSzZ09t3LjRtMJOknJycjR48GDVrFlT48ePv2GMv4aqNjY2ps8pKSkaMGCAnnvuOT3zzDMKCgpSRkaGxo0b9w/OEAAAAAAAAEXttoHdkiVLdOrUKSUnJys5OVnTp0+Xk5OT2rdvr3bt2t2w+gv3Li4uTsHBwYVuUf34448LhXCvvfaafv31Vy1btqxQGFe1alXVqFFDu3fvlo+Pj6TfX0Kxb98+eXh4SJIWLFigZ599Vu+9956p35YtWyT9HvTdKkgEAAAAAABAybptYCdJNWrUUJ8+fdSnTx+dOHFCycnJWrVqld5++225ubkpICBAbdu21SOPPFIS9ZZZNWvW1M6dO3XgwAHZ2tpq1apVSkpKUrVq1ST9/lKJP15YUVBQoNOnT5v62tvbq1+/fpo2bZoee+wxubq6atGiRTp58mSh8Tds2KA9e/aoWrVq2rBhgxYsWCDp95V7FSpUKNkTBgAAAAAAwE3dMbD7s9q1a6t///7q37+/fvrpJ61Zs0bLly/X5MmT5eHhoY8++qiYyiz7xo4dq8jISAUHB6tixYpydXXVhAkT9Prrr+vkyZNaunSprly5oh49etzQ9+DBg+rTp48KCgr03nvv6dy5c2rTpo2ef/550z5Dhw7Vr7/+qtDQUFlZWcloNGry5MkaPny4UlNTTSvxAAAAAAAAYF6Ggju9TeIWzp8/ry+//FJr165VSkqKrK2ttXv37qKuDxag4+TEO+8EAPeZuFBfc5cAC2Rvb6fTpy+ZuwyUYcwxlATmGUoC8wzFrTTMMXt7u1tu+1sr7LKysvTll19qzZo12rZtm6ysrOTl5aWYmBj5+vIfFwAAAAAAAOCfumNgd/bsWa1bt05r1qzRjh07TCHd5MmT5evrq0qVKpVEnTCjxIiOFp9Ko/QrDb9+oHRjjgEAAAAoLW4b2IWEhGjXrl0qX768WrZsaVpJR0gHAAAAAAAAFI/bBnbbt29XuXLlZDQadfXqVS1fvlzLly+/6b4Gg0FxcXHFUiQAAAAAAABwv7htYNekSRPT59zc3GIvBgAAAAAAALjf3TawW7RoUUnVAQv24tQkc5cAAECpN6Onl7lLAAAAQClRztwFAAAAAAAAAPh/BHYAAAAAAACABSGwu08YjUYlJCSYuwwAAAAAAADcAYEdAAAAAAAAYEEI7AAAAAAAAAALQmBnQZYvXy5/f385OzvL19dX06dPV35+vvLz8/X+++/rhRdekLOzszw8PDRkyBBlZWWZ+q5du1ZBQUFydXWVm5ubgoODtXfv3kLjHzlyRF27dpWzs7M6deqkLVu2lPQpAgAAAAAA4A4I7CzEgQMH9Prrr2v48OFat26dXnvtNcXFxSkxMVHz58/XwoULFRkZqbVr1+qdd97Rzp07NWvWLEnS3r17NWzYMAUGBiopKUmLFi2SJI0dO7bQMRYuXKjg4GAlJCSocePGGjRokH755ZcSP1cAAAAAAADcGoGdhTh27JgMBoMeffRRPfroo2rdurXmz5+vpk2b6rHHHlNMTIxatWql2rVry9vbW15eXjp06JAkydraWuPGjVOPHj1Up04dubq6qmvXrqbtfwgJCVFQUJAcHR0VGRmpGjVq6JNPPjHH6QIAAAAAAOAWypu7APzOy8tLbm5uCgoKUr169dSyZUu1bdvWFODt3r1bU6dOVXp6uo4ePaq0tDR5eHhIkpycnGRnZ6fZs2fryJEjyszM1P79+5Wfn1/oGO7u7qbP5cqVU4MGDXT48OESPU8AAAAAAADcHivsLIStra0+/vhjLVu2TJ06ddK+ffsUEhKiGTNm6P3331e/fv2UnZ0tLy8vxcTEqGPHjqa+KSkp8vf31/79++Xi4qIRI0ZozJgxNxzDysqq0PeCggLZ2NgU+7kBAAAAAADg7rHCzkJs2bJFe/bs0eDBg+Xi4qLBgwdr/PjxSkpK0s8//6yhQ4eqb9++pv0zMzNVvvzv/3wLFizQs88+q/fee6/QeNLvoZzBYJAk7du3Tz4+PpKk3NxcpaamKigoqITOEAAAAAAAAHeDwM5CWFtba+bMmbKzs5Ovr6/OnDmjrVu3qlGjRpKkzZs3q1WrVsrPz9cnn3yi3bt3y83NTZJUs2ZNbdiwQXv27FG1atW0YcMGLViwQJKUk5OjChUqSJLmzZsnBwcHOTk5ae7cucrOzlb37t3Nc8IAAAAAAAC4KW6JtRBNmzbVm2++qfj4eAUEBGjw4MFq0qSJxowZo5iYGF28eFFdunRR3759df78eb3yyis6cuSIrl69qqFDh6pBgwYKDQ1VUFCQ1q1bp8mTJ0uSUlNTTccIDw/X3Llz1alTJ6WnpysuLk5Vq1Y11ykDAAAAAADgJgwFBQUF5i4Clu3FqUnmLgEAgFJvRk8vc5eAMsDe3k6nT18ydxko45hnKAnMMxS30jDH7O3tbrmNFXYAAAAAAACABeEZdrijz4a3s/hUGqVfafj1A6UbcwwlgXkGAACAosAKOwAAAAAAAMCCENgBAAAAAAAAFoTADgAAAAAAALAgPMMOd9Rn5jpzlwAAQJnxdjdPc5cAAAAAC8cKOwAAAAAAAMCCENgBAAAAAAAAFoTA7j7y/vvvy8/Pz/TdaDQqISHBjBUBAAAAAADgr3iG3X1s8+bNevDBB81dBgAAAAAAAP6EwO4+Zm9vb+4SAAAAAAAA8BfcEmvBDhw4oLCwMHl4eMjZ2Vlt2rTRihUrJEkhISEaM2ZMof3/2paUlCR/f3+5urqqf//+OnfuXKH9uSUWAAAAAADA8hDYWagrV66oX79+ql69uuLj45WQkKAmTZooMjJSZ86cuWP/7du3a8SIEerSpYsSEhLUsmVLLV68uAQqBwAAAAAAwD/BLbEW6urVq+rTp49CQkJUsWJFSdLAgQO1dOlSZWRk3LH/4sWL1axZMw0YMECS9Nhjj2n37t1KTU0tzrIBAAAAAADwDxHYWahq1aqpe/fuWrFihfbv36+MjAwdOHBAkpSXl3fH/ocPH5a3t3ehtkaNGhHYAQAAAAAAWDgCOwt16tQpBQcHq0aNGvL19ZWPj4+qV6+uoKCgW/a5fv266bPBYFBBQUGh7dbW1sVWLwAAAAAAAIoGgZ2FWr16tS5fvqzFixfLyspKkrRp0yZJUkFBgaytrZWdnW3aPz8/X8eOHdPjjz8uSXr66ae1e/fuQmP+8MMPJVQ9AAAAAAAA7hUvnbBQNWvWVHZ2ttauXasTJ05o/fr1GjdunCQpJydHjRo10qZNm7Rp0yZlZGQoKipKFy9eNPXv3bu3UlNTNXXqVKWnp+vTTz/V6tWrzXU6AAAAAAAAuEussLNQ/v7+Sk1N1cSJE3XlyhU5ODgoPDxcc+bMUWpqqvr166effvpJQ4cOlY2Njf71r38pICDA1N/FxUWzZs3SO++8ow8//FDOzs7q16+fVq5cacazAgAAAAAAwJ0YCv76oDPgL/rMXGfuEgAAKDPe7uZp7hJQitnb2+n06UvmLgNlHPMMJYF5huJWGuaYvb3dLbdxSywAAAAAAABgQbglFnf00eAXLD6VRulXGn79QOnGHENJYJ4BAACgKLDCDgAAAAAAALAgBHYAAAAAAACABSGwAwAAAAAAACwIz7DDHQ2a+5W5SwAAoMyb0LmJuUsAAACAhWCFHQAAAAAAAGBBCOzuYxs2bNCRI0fMXQYAAAAAAAD+hMDuPnXq1CkNHDhQZ8+eNXcpAAAAAAAA+BMCu/tUQUGBuUsAAAAAAADATRDYFQOj0ahPP/1UgYGBcnV1VWBgoLZv315on/j4eLVp00aurq7q0KGDvvjiC9O2rVu3ymg06pdffrll2+XLlzVmzBg1bdpUTZs2VUxMjEJCQhQbG2vqs379egUGBsrNzU0+Pj6KjY3V9evXJUne3t6SpF69eikiIqLYrgUAAAAAAAD+HgK7YvLWW28pODhYX3zxhZydnRUaGqpjx45JkpYsWaKpU6dq+PDhWrVqlfr3769JkyYVCu3uJCIiQjt27NCMGTO0YMEC7du3r1AouG7dOg0ZMkT+/v5KSEjQyJEjtWjRIkVHR0uS6VixsbEaM2ZMEZ45AAAAAAAA/ony5i6grOrWrZu6desmSRo3bpy2bNmi+Ph4vfLKK/rggw/08ssvq23btpIkBwcHnTx5Uh988IG6dOlyx7GPHTumdevW6aOPPlLTpk0lSVOnTpWvr69pnzlz5sjf319hYWGSpPr16+v8+fOaNGmShg0bpqpVq0qSHnroIdnZ2RXpuQMAAAAAAODeaiBs6QAAIABJREFUEdgVkyZNmpg+W1lZydnZWYcOHVJWVpZOnTqlmJgYTZkyxbTP9evXlZeXp5ycnDuOvW/fPklSo0aNTG1Vq1ZV/fr1Td8PHz6szp0731DT9evXdfToUdWoUeNeTw0AAAAAAADFiMCumJQvX/jS5ufny2AwyNraWpI0duxY0+q42/X7Q15enumzlZWVpNu/OMLW1vaWY9zqGAAAAAAAADA/nmFXTH744QfT5+vXr+uHH35QgwYNZGdnpxo1auj48eOqV6+e6e/bb79VXFycypUrZwr1srOzTWNkZGSYPhuNRhkMBn3//femtvPnzyszM9P03dHRUbt27SpU086dO2VtbS0HBwcZDIaiPmUAAAAAAAAUAQK7YjJ//nwlJycrLS1Nr7/+ui5evKgXX3xRkjRo0CB99NFH+uyzz/TTTz9p5cqVmjx5suzt7SVJTz31lB544AF98MEH+umnn7Rx40bNnz/fNHbdunX1wgsvaMKECdq+fbsOHjyoV199VVevXjUFcYMGDVJycrLmzp2rjIwMJScna/r06eratavs7OxUqVIlSdLBgwd17ty5Er46AAAAAAAAuBXujSwm3bp10wcffKD09HS5urpq4cKFpufGvfTSS8rJyVFcXJzeeOMN1ahRQ+Hh4RowYIAkqXLlynr77bc1ZcoUtWvXTk8//bRGjRqlwYMHm8afOHGiJkyYoIEDB6p8+fJ66aWXlJaWZlqd5+XlpZiYGM2ePVvTpk1T9erV1atXLw0cONB0jJCQEE2ZMkVbt27VzJkzS/gKAQAAAAAA4GYMBbd7EBruidFo1FtvvaVOnToVy/i//fabNm3apBYtWuiBBx6QJOXm5qpZs2Z6/fXXb3jZxD81aO5XRToeAAC40YTOTe68E+579vZ2On36krnLQBnHPENJYJ6huJWGOWZvb3fLbaywK4VsbGw0fvx4tWrVSmFhYcrPz9f8+fNlbW2tVq1ambs8AAAAAAAA/AMEdqWQwWDQ7Nmz9dZbb+lf//qX8vPz5e7uro8++khVq1Yt8uPNCvOz+FQapV9p+PUDpRtzDCWBeQYAAICiQGBXDA4ePFjsx2jYsKEWLFhQ7McBAAAAAABAyeItsQAAAAAAAIAFIbADAAAAAAAALAi3xOKOXlm4ydwlAABQ5kX4NzJ3CQAAALAQrLADAAAAAAAALAiBHQAAAAAAAGBB7tvALiQkRGPGjDF9nzNnjpo1ayZ3d3elpqaasTIAAAAAAADcz+7bwO7PLl++rHfffVcvvfSSVq1apaefftrcJQEAAAAAAOA+xUsnJGVnZ6ugoEDNmzdX7dq1zV0OAAAAAAAA7mNleoXdgQMHFBYWJg8PDzk7O6tNmzZasWJFoX22bt2qVq1aSZJ69+6tkJAQU3vPnj3l7u4uZ2dnderUSRs3brzt8fz8/BQTE6M2bdqoefPm+vHHH3X16lVNmTJFfn5+cnFxUdeuXZWSkmLqExERodGjRysqKkoeHh5q1qyZZs6cqcOHDys4OFiurq7q1KlTodt0L1y4oNGjR6tZs2Zq2rSpwsLCdPTo0UJjDhs2TCEhIWrcuLGWLFkiSVq2bJnat28vV1dXtW7dWh9//PE/u8AAAAAAAAAocmU2sLty5Yr69eun6tWrKz4+XgkJCWrSpIkiIyN15swZ037u7u764osvJEmxsbGKjY3Vzz//rLCwMDVu3FiJiYlatmyZatWqpVGjRiknJ+e2x/3kk0/0xhtvaPbs2XJyctLw4cOVnJysqKgorVixQm5uburfv7++//57U5+VK1fK1tZWy5cvV+/evTV9+nQNHjxYAwcO1NKlS2Vtba0JEyZIkvLz8zVgwAD9+uuvmjdvnpYsWaJHH31U3bt317lz50xjJicnq3Xr1oqPj1fr1q01f/58vfHGG+rdu7cSExMVGhqqt956Sx9++GFRXnYAAAAAAAD8Q2U2sLt69ar69OmjyMhIPf7443J0dNTAgQOVm5urjIwM0342NjaqWrWqJOmhhx7Sww8/rNzcXP3nP//RsGHDVLduXT399NPq06ePsrKydPbs2dse18/PT02bNpWbm5uOHj2qr7/+WlFRUfLy8pKjo6MiIyPVsGFDxcXFmfpUrVpVI0eOlIODg/r06SNJat++vXx9fWU0GhUYGKjDhw9Lkr777julpqZq2rRpcnFx0RNPPKGoqCg99NBDio+PN41pb2+vXr16ydHRUY888ojmzZun3r17q2vXrqpfv76Cg4MVEhKiefPmqaCgoIiuOgAAAAAAAP6pMvsMu2rVqql79+5asWKF9u/fr4yMDB04cECSlJeXd9u+Dg4O6ty5sxYsWKCDBw8qMzNT+/fvN/VNTEzUuHHjTPt36NDBtAKubt26pvZDhw5J+n0V3581btxYGzZsKHQ8g8EgSXrggQdMbX+wtbU1rezbt2+f8vLy5OXlVWjM3377TWlpaabvderUMX3OysrSmTNnbqijSZMmmjdvns6ePatHHnnkttcEAAAAAAAAJaPMBnanTp1ScHCwatSoIV9fX/n4+Kh69eoKCgq6Y99Dhw6pR48ecnNzk6enp9q1a6fr16/r3//+t6TfV9G5ubmZ9q9cubLpc4UKFUyfbW1tbzp+fn6+ypf//0v/589/+CPA+ytra2s9/PDDhVbT/eGPsO+vx/5zTX/2R3B5s+MDAAAAAADAPMpsUrN69WpdvnxZixcvlpWVlSRp06ZNknTHW0A/++wz1apVS/PmzTO1ffrpp6a+lStXLhTS3coTTzwhSdq1a1ehFXG7du0ybfu7nnzySZ0/f16SVK9ePUm/B2///e9/1bp1a7Vr1+6GPpUrV1bNmjW1a9cu+fr6mtp37twpe3t7PfTQQ/dUCwAAAAAAAIpemX2GXc2aNZWdna21a9fqxIkTWr9+vek21ju9OKJmzZo6ceKEtmzZohMnTighIUFTp069q75/5uDgoICAAI0fP16bN29WWlqaoqOj9eOPP6pXr173dF6enp5q1KiRhg0bph07dig9PV2RkZH66quv9NRTT92y36BBg7Rw4UItXbpUmZmZio+P18cff6w+ffrccjUfAAAAAAAASl6ZXWHn7++v1NRUTZw4UVeuXJGDg4PCw8M1Z84cpaam3rZvr169lJaWpuHDhysvL0+Ojo6KiorS6NGjlZqaKkdHx7uu44033tDbb7+tV199VVeuXJGTk5Pi4uJueJ7c3TIYDJo5c6ZiYmIUHh6unJwc05i3W7UXHBysa9euafbs2YqKilLdunUVERGh7t2731MdAAAAAAAAKB6GAl4Rijt4ZeEmc5cAAECZF+HfyNwloBSwt7fT6dOXzF0GyjjmGUoC8wzFrTTMMXt7u1tuK7O3xAIAAAAAAAClUZm9JRZF551eXhafSqP0Kw2/fqB0Y46hJDDPAAAAUBRYYQcAAAAAAABYEAI7AAAAAAAAwIIQ2AEAAAAAAAAWhGfY4Y7GfpZi7hIAAEAxGurnbO4SAAAA8CessAMAAAAAAAAsCIEdAAAAAAAAYEEI7AAAAAAAAAALQmAHAAAAAAAAWBACOwAAAAAAAMCCENjdA6PRqKVLlyo4OFguLi5q166d9uzZoyVLlsjb21vPPPOMRowYoZycHFOfHTt2KDg4WK6urnruuef0zjvv6Lfffis05rRp09SqVSu1atVKp0+fVnZ2tqKiotSiRQu5u7srNDRUR48elSTFxsaqdevWher6c9vx48dlNBr1wQcfyNPTU/7+/goLC9OAAQMK9UlJSZGzs7OysrKK63IBAAAAAADgbyhv7gJKq3fffVeTJk1S/fr1FRERoQEDBsjFxUVz585Venq6XnnlFXl4eKh79+7av3+/QkNDNXToUMXExOjkyZOaNGmSzpw5o+joaNOYS5cu1dy5c5Wbmyt7e3v1799fx48f1zvvvKMaNWpo6tSp6t+/v9auXXvXda5evVoff/yxrl27ppMnT2rYsGHKyspS1apVJUmJiYlq1aqV6TsAAAAAAADMixV296hbt27y8/PT448/rk6dOunChQsaP368nnrqKbVp00ZOTk46fPiwJCkuLk7e3t4KDQ1VvXr15OnpqaioKC1fvly//vqracwuXbrIyclJrq6uOnr0qDZt2qSoqCh5enrq8ccf14QJE/TCCy/o/Pnzd11njx495OjoqIYNG8rHx0d2dnZavXq1JOnatWtau3atAgMDi/biAAAAAAAA4J6xwu4eOTg4mD5XrFhR5cqVU506dUxttra2plti9+/fr8zMTLm7u5u2FxQUSJLS0tJUvXp1SVLdunVN2w8dOiRJcnV1NbVVqVJFERERf6vOP49pbW2t9u3bKzExUSEhIfryyy9lY2Mjb2/vvzUmAAAAAAAAig+B3T0qX77wpTMYDDIYDDfd19raWp07d1ZYWNgN2+zt7U2fK1SocMvx78b169dvaPvzmJIUGBioRYsWKTMzU4mJiWrfvr2sra3/9rEAAAAAAABQPLgltgQ88cQTSktLU7169Ux/WVlZiomJ0eXLl2/ax9HRUZL0ww8/mNqys7Pl6empHTt2yNra+oa+mZmZd6ylQYMGMhqNSkhIUEpKirp06fIPzgwAAAAAAABFjcCuBISFhWnv3r2Kjo5WWlqatm3bplGjRunSpUuFVtj92WOPPabnnntOUVFR2rFjh9LS0jR69GjZ2dnJ1dVVjRo10tmzZ/XRRx/p+PHjWrJkiTZu3HhX9QQGBiouLk7169dXw4YNi/JUAQAAAAAA8A8R2JUAo9Go2bNna9euXercubOGDRumJk2aaMaMGbftN3nyZLm4uCg8PFzdunVTbm6u5s2bJxsbGzVv3lxDhgzR3LlzFRAQoJSUFA0dOvSu6unQoYNycnJYXQcAAAAAAGCBDAV/vP0A941Dhw6pS5cu+uabb/TII4/ccf+xn6WUQFUAAMBchvo5m7sE3CV7ezudPn3J3GWgjGOeoSQwz1DcSsMcs7e3u+U2XjpxHzl58qT27t2rBQsWqG3btncV1gEAAAAAAKBkEdjdR86ePavRo0frySef1OjRo++63xsvelp8Ko3SrzT8+oHSjTmGksA8AwAAQFEgsLuPuLi4aPfu3eYuAwAAAAAAALfBSycAAAAAAAAAC0JgBwAAAAAAAFgQbonFHb35xXZzlwAAAHBLYS2fNncJAAAARYoVdgAAAAAAAIAFIbADAAAAAAAALAiBXSm1detWGY1G/fLLL+YuBQAAAAAAAEWIwA4AAAAAAACwIAR2AAAAAAAAgAUhsDOjiIgIhYSEFGrbu3evjEajMjIytH79egUGBsrNzU0+Pj6KjY3V9evXbxgnNjZWfn5+hdpOnz6tBg0a6Ntvv5Uk7dixQz179pS7u7tatGihiRMn6urVq8V3cgAAAAAAALgnBHZm1LlzZ+3YsUOnTp0yta1cuVLu7u46dOiQhgwZIn9/fyUkJGjkyJFatGiRoqOjbzrOyZMntXv3blPb6tWrZW9vr+bNm+v7779Xnz595OLiomXLlik6Olrr16/X8OHDS+Q8AQAAAAAAcPcI7MyoWbNmqlWrlpKSkiRJeXl5SkpKUufOnTVnzhz5+/srLCxM9evXV7t27TRs2DB9+umnunTpUqFx6tatq8aNG2v16tWmtpUrV6pjx44qV66cPvzwQzk7O2vUqFFydHSUt7e3xo8fr6+//lqHDx8u0XMGAAAAAADA7RHYmZHBYFDHjh21atUqSVJKSoouXryodu3a6fDhw3J3dy+0f5MmTXT9+nUdPXr0hrE6d+6s5ORk5eXlKT09XT/88IM6d+4sSTcdy8PDw7QNAAAAAAAAloPAzsw6d+6sH374QRkZGVq1apX8/Pz04IMPytbW9oZ98/LyJEnly5e/YZu/v7+ys7O1detWrVq1Si4uLnJ0dJSkm45VUFBwy7EAAAAAAABgPgR2Zla/fn25u7tr9erV+vLLL02r4hwdHbVr165C++7cuVPW1tZycHC4YZzKlSvr+eef19q1a5WcnGwa54+x/vx8uz/G+mMbAAAAAAAALAeBnQXo0qWL4uLiZGNjIy8vL0nSoEGDlJycrLlz5yojI0PJycmaPn26unbtKjs7u1uOs3LlSv30008KCAgwtYeFhSk1NVUxMTE6evSoNm3apKioKHl7exPYAQAAAAAAWBgCOwvg7++v69evq3379qZbVL28vBQTE6MVK1aoffv2evvtt9WrVy+NGTPmluO0aNFClStXlre3t6pUqWJqf+qpp/TBBx9o27Zt6tixo0aPHq3WrVtr2rRpxX5uAAAAAAAA+HsMBX88zAy4hTe/2G7uEgAAAG4prOXT5i6hxNjb2+n06UvmLgNlHPMMJYF5huJWGuaYvf3N76CUWGEHAAAAAAAAWBReEYo7eq1LE4tPpVH6lYZfP1C6McdQEphnAAAAKAqssAMAAAAAAAAsCIEdAAAAAAAAYEEI7AAAAAAAAAALwjPscEdTV+82dwkAAAAAzKRn0yfMXQIA3HdYYQcAAAAAAABYEAK7MmL58uVq0KCBucsAAAAAAADAP0RgBwAAAAAAAFgQAjsAAAAAAADAghDY3SOj0ahPP/1UgYGBcnV1VWBgoLZv315on2XLlql9+/ZydXVV69at9fHHH5u2LV++XG3atNH48ePVuHFjjRw5UleuXNHo0aPVokULubi4qFu3bkpJSTH1yc3N1dSpU+Xt7a1GjRopODhYe/bsKXTM+Ph4+fn5ydXVVT179lR6erpp24ULFzR69Gg1a9ZMTZs2VVhYmI4ePVpMVwgAAAAAAAD3gsDuH3jrrbcUHBysL774Qs7OzgoNDdWxY8ckSfPnz9cbb7yh3r17KzExUaGhoXrrrbf04YcfmvpnZGQoOztbK1as0MCBAzV9+nQdOXJEcXFxSkpKkpOTk15++WVduXJFkjRx4kR9/vnnGjt2rBISEuTk5KT+/fsrKytLkpSXl6fExETFxsbqk08+0dmzZzVu3DhJUn5+vgYMGKBff/1V8+bN05IlS/Too4+qe/fuOnfuXAlfOQAAAAAAANxKeXMXUJp169ZN3bp1kySNGzdOW7ZsUXx8vEaMGKF58+apd+/e6tq1qySpfv36OnbsmObNm6e+ffuaxggPD1fdunUlSZmZmapUqZLq1KkjOzs7jRo1Sm3atJGVlZWys7P1+eefa8KECXr++eclSWPGjJGtra3Onz9vGm/ixImqX7++JOnFF1/U9OnTJUnfffedUlNTtW3bNlWuXFmSFBUVpe+++07x8fEaOHBg8V4sAAAAAAAA3BUCu3+gSZMmps9WVlZydnbWoUOHlJWVpTNnzsjd3f2G/efNm6ezZ89KkgwGg+rUqWPaHhoaqvDwcHl6esrd3V1eXl7q2LGjKlSooEOHDik3N1eurq6m/cuXL69Ro0ZJkvbs2SODwaB69eqZtj/44IP67bffJEn79u1TXl6evLy8CtX022+/KS0trYiuCAAAAAAAAP4pArt/oHz5wpcvPz9fBoNBFSpUuOn+eXl5hfqVK1dONjY2pu0eHh765ptvtHnzZm3evFmLFy/WrFmzFB8fL2tr6zvWU65cORkMhkJtBQUFkiRra2s9/H/t3Xl0Tve+x/FPEokpqVvEUEJVCCKTITEPcdCjSGk5pramauXU1Jqi9EiOe1NpiVkM6ZA6rkbFCQ2tw6kYG0JrqDgSSlURczOQSLLvH5Z9+zSIVjx51Pu11rNWnv3bv9/+7p3v+rG+2b+9/+u/FBsbW6hfuXLlihwbAAAAAAAA1sEz7B7A4cOHzZ/z8vJ0+PBhNWrUSM7OzqpWrZr2799vsf++ffvk6uqqChUq3HG8BQsWaP/+/ercubNCQ0O1adMmOTo6auvWrapVq5ZKlSplccyCggJ17dpVCQkJRcZar149c+ls7dq1Vbt2bdWsWVNz5swp9LIMAAAAAAAAlBwKdg/gww8/1MaNG3X8+HG98847+vnnn/WXv/xFkjRy5EjFxMRo9erVOnXqlGJjY7VixQoNHjy40F1wt505c0ahoaFKSkrSmTNntG7dOmVkZMjHx0flypXTgAEDFBkZqcTERJ08eVJhYWG6du2aAgICioy1ZcuW8vX11dixY5WcnKzvv/9eU6dO1b///W/Vr1+/WK8LAAAAAAAAfj+WxD6Avn37KioqSt9//728vb0VExOjqlWrSpL69eunGzduaMmSJQoNDZWbm5smT56sAQMG3HW8qVOnaubMmXrrrbd09epV1a5dW+Hh4fL395ckTZgwQQ4ODpoyZYqysrLk5eWl6OhoVa5cuchY7ezstHDhQs2cOVPBwcHKzc1Vw4YNFR0dLXd39+K5IAAAAAAAAHhgdsbth5zhN/Hw8FBERISCgoJKOpSHLjLhm5IOAQAAAEAJGeTPH/hR/FxdXXThQkZJh4E/sEchx1xdXe7axpJYAAAAAAAAwIZQsAMAAAAAAABsCEticV9s/TZSPPoehduV8Wgjx2AN5BkeNnIM1kCewRrIMzxsj0KOsSQWAAAAAAAAeERQsAMAAAAAAABsSKmSDgC2L2rzoZIOAQAAAMBj5gWfp0s6BAAoMdxhBwAAAAAAANgQCnYAAAAAAACADaFgZ0M8PDwUHx9f0mEAAAAAAACgBFGwAwAAAAAAAGwIBTsAAAAAAADAhlCwszFpaWnq06ePGjdurKCgIO3cudNsmzx5skJCQhQaGqpmzZopICBACxcuVGpqqvr16ydvb28FBQXp0KFbb3Xt1auXIiIizP6fffaZPDw8tG/fPnPbiBEjNGPGDOudIAAAAAAAAO6Jgp2NiYmJUb9+/RQfH6+mTZtq5MiROnfunNm+fv16lSlTRnFxcXrllVc0b948/fWvf9Vrr72m1atXy9HRUWFhYZKkDh06aPfu3Wbf3bt3y87OTnv27JEk5eTkKCkpSZ06dbLuSQIAAAAAAOCuKNjZmJdeekkvvPCC6tatq6lTp6pq1ar63//9X7O9YsWKmjhxomrVqqXBgwdLkrp3766OHTvKw8NDvXv3VmpqqiSpY8eOSklJ0eXLlyVJX3/9tQIDA7V3715J0p49e+Tk5KRmzZpZ9yQBAAAAAABwVxTsbIyfn5/5s729vRo1amQW4CSpVq1asrOzkySVK1fO3HZbmTJllJubK0ny8vJSpUqV9PXXX+vYsWPKycnRSy+9pG+++UY3b95UYmKi2rZtK0dHR2ucGgAAAAAAAO4DBTsb4+DgYPHdMAw5OTmZ30uVKlWoz+0C3p22t2vXTjt37tTu3bvVvHlzNW3aVAUFBTp06JC2b9+uwMDA4j0BAAAAAAAAPBAKdjbmyJEj5s83b97UoUOH5O7u/rvH69ixo3bt2qU9e/aoRYsWcnJyUpMmTRQbG6sff/xR7dq1K46wAQAAAAAAUEwo2NmY5cuX6/PPP9fx48c1bdo0ZWZmasCAAb97vNatW+vChQvatm2bAgICJEktW7ZUfHy8mjVrpieeeKK4QgcAAAAAAEAxKLy+EiUqODhYy5Yt0/Hjx+Xp6ano6GhVrFjxd49Xvnx5+fv768iRI/Lw8JAktWjRQgUFBSyHBQAAAAAAsEF2hmEYJR0EbFvU5kMlHQIAAACAx8wLPk+XdAh4iFxdXXThQkZJh4E/sEchx1xdXe7axpJYAAAAAAAAwIawJBZFev1PXjZflcaj71H46wcebeQYrIE8w8NGjsEayDMAKHncYQcAAAAAAADYEAp2AAAAAAAAgA2hYAcAAAAAAADYEN4SiyJ9vC2lpEMAAAAAAAA2olvDmiUdQpEehedx8pZYAAAAAAAA4BFBwQ4AAAAAAACwIRTs7kNycrI8PDz0448/PrRjBAYGatGiRQ9tfAAAAAAAADwaKNgBAAAAAAAANoSCHQAAAAAAAGBDrFqw8/Dw0OrVq9WvXz95eXmpW7du+vbbb7Vy5Uq1b99eTZo00Ztvvqnc3FyzT3Jysvr16ydvb2916tRJs2bNUk5OjsWYc+fOVbt27dSuXTtduHBBmZmZCg0NVatWreTn56dhw4bpxIkTZp/NmzerZ8+e8vLy0rPPPqvo6GgVFBSY7UePHtWgQYPk4+Oj7t2767vvvrM4j4KCAkVFRaljx47y9fXVCy+8oMTERLM9OztbISEhatWqlby8vNS3b1/t3r27yOtz/vx5DRkyRF5eXuratavWr19v0X6vuH/88Ud5eHjoyy+/VK9evdS4cWN17dpVmzdvliQlJSXJw8Pjjp8zZ87cz68PAAAAAAAAVmD1O+xmz56tESNGKD4+Xs7OzhoxYoS2bNmiZcuWKTw8XJs2bdJnn30mSUpJSdGwYcPUuXNnrV+/XjNmzNBXX32l6dOnW4y5evVqLVmyRAsWLJCrq6vGjh2r3bt3a9asWVqzZo3KlSun4cOH6+bNm0pMTNT48eP18ssvKyEhQRMmTFBMTIz5/Lhr165p8ODBqly5stasWaOxY8cqKirK4nizZs1SXFycwsLCFB8fr169eumNN95QUlKSJGnevHlKS0tTdHS0NmzYoIYNG+qNN95Qdnb2Pa9NbGys2rZtq3Xr1un555/XhAkTdPDgQUkqMu7bIiIiNG7cOCUkJKhhw4aaNGmSsrOz5efnpx07dpifDRs2qGrVqgoKClKNGjV+9+8TAAAAAAAAxauUtQ/Yt29fBQYGSpKCgoIUFham6dOny83NTfXr19fy5cuVmpoqSYqOjlb79u01bNgwSVLt2rUVGhqqAQMGaNy4capSpYokqVevXmrYsKEk6cSJE9q+fbtiYmIUEBAgSQoLC9OSJUt09epVRUVFqX///nrxxRclSbVq1VJWVpamTZum4OBgJSQk6ObNm/rv//5vlS9fXu7u7jp//rzCwsIkSVlZWYqJidH8+fPVtm1bM66jR49q6dKlCggI0KlTp1S+fHnVrFlTLi4umjRpkrp27SoHB4d7Xptnn30M55m2AAAdRElEQVRWQ4cOlSSNHDlSu3btUkxMjN5///0i475t2LBhateunSTp9ddf18aNG5WWliZvb2+5urpKkvLy8jRhwgRVq1ZNM2bM+N2/SwAAAAAAABQ/qxfsatWqZf5ctmxZ2dvbq2bNmua2MmXKmEtiU1JSdOrUKfn5+ZnthmFIko4fP24W7Nzc3Mz2Y8eOSZK8vb3NbU8++aQmT55sjnno0CGtWrXKbC8oKNCNGzd05swZpaamqk6dOipfvrzZ7uvra/58/Phx5ebmasyYMbK3//8bFG/evKnKlStLulU0Cw4OVsuWLeXn56e2bduqZ8+eKl26tNatW6e//e1vZr8ePXqYxcBfnqckeXl5aefOnfcVt52dnSSpTp06Zruzs7MZ2y+FhYXpxIkTWrNmjZycnAQAAAAAAADbYfWCXalSloe0s7Mzi02/5ujoqOeff16vvvpqobbbd4tJUunSpe86/p3GHD58uHr06FGorWrVqrKzszOLgr/sc9vtAtf8+fNVu3Zti/1uF/CaNWumxMREc/npP/7xDy1evFixsbEKDAyUj4+P2ed2UU1SoTvwDMMwj1dU3Onp6YVi/eU4t3388ceKj4/XihUrLK4hAAAAAAAAbINNvyXW3d1dx48fV+3atc3P5cuXNXPmTGVlZd2xT926dSVJhw8fNrdlZmaqZcuWSk5Olru7u06ePGkx5rFjxxQZGSlJatiwoU6cOKFr166Z/X85Vu3ateXo6Kjz589bjLF+/XrFxcVJkhYsWKD9+/erc+fOCg0N1aZNm+To6KitW7fK2dnZol+lSpXMsY8cOWJxLvv375e7u7t5Le4V9/3Ytm2bIiIi9D//8z/y8vK6734AAAAAAACwHpsu2L366qs6ePCgwsPDdfz4ce3Zs0eTJk1SRkbGXe8Oq1Onjjp16qTQ0FAlJyfr+PHjCgkJkYuLi7y9vTVy5EglJCRo6dKlOnnypLZu3ap33nlHZcqUkZOTk/785z+rQoUKmjhxoo4dO6bt27dr3rx55vhly5bV4MGDNWvWLG3YsEGnT59WTEyMFi5caC7NPXPmjEJDQ5WUlKQzZ85o3bp1ysjIsLiz7k5u3/l24sQJzZo1S4cPH9bw4cMlqci4i5KWlqZx48bplVdeUcuWLXXhwgXzc+PGjfv9lQAAAAAAAOAhs/qS2N/Cw8NDS5Ys0dy5c7Vy5Uq5uLioY8eOmjhx4j37vfvuuwoPD1dwcLDy8/PVvHlzLV++XE5OTmrXrp0iIiK0dOlSzZs3TxUrVtTzzz+vcePGSbq1RPXjjz9WWFiY+vTpoypVqujVV181nzMnSWPHjpWjo6MiIiJ08eJFubm5KSwsTL1795YkTZ06VTNnztRbb72lq1evqnbt2goPD5e/v/894x42bJg2bNigd999V3Xq1FFUVJR5x2BRcRdl48aNyszMVHR0tKKjoy3awsPDzdgBAAAAAABQsuyMXz+wDfiVj7ellHQIAAAAAADARnRrWLPonUqYq6uLLlzIKOkw7snV1eWubTa9JBYAAAAAAAB43HCHHe6LrVel8eh7FP76gUcbOQZrIM/wsJFjsAbyDNZAnuFhexRyjDvsAAAAAAAAgEcEBTsAAAAAAADAhlCwAwAAAAAAAGwIz7BDkWKTUks6BAAAAAAA8Bjr+Ey137Q/z7ADAAAAAAAAUGwo2AEAAAAAAAA2hIKdlXh4eCg+Pr6kwwAAAAAAAICNK1XSATwuduzYoSeeeKKkwwAAAAAAAICNo2BnJa6uriUdAgAAAAAAAB4BLIm1kttLYnNychQeHq6OHTuqcePGatGihUJCQnT9+nVz38TERPXs2VNeXl7q3bu3PvroI3l4eBQa607jSyryGHFxcerataumT5+upk2bauLEiVa4AgAAAAAAALgf3GFnZTNnztSOHTv03nvvqVq1ajp48KAmT54sDw8PDR48WEeOHNHIkSM1YsQIBQUFKTk5WTNmzCjWY0jSyZMn5eXlpX/+85/Kzc19CGcKAAAAAACA34OCnZX5+PjoueeeU9OmTSVJNWvW1MqVK3Xs2DFJ0scffyw/Pz+NHTtWklSnTh2dOHFCH3zwQbEd47bg4GC5ubkVx2kBAAAAAACgmLAk1sqCgoJ0/fp1RUREKDg4WF26dFFycrIKCgokSUeOHJGvr69Fn9uFt+I6hiTZ2dmpZs2aD35CAAAAAAAAKFYU7Kzs7bff1vjx42UYhrp06aKFCxeqefPmZruDg4NFYe1+5OXl/aZjSJK9vb2cnJx+/4kAAAAAAADgoWBJrBUVFBTos88+0/z589WlSxdJt4ptp0+f1lNPPSXp1ssjDh48aNHvwIEDFt8dHR2VmZlpfj916pT585UrV4o8BgAAAAAAAGwXBTsrsrOzk7Ozs7Zs2aIGDRooMzNTS5Ys0dmzZ80XPwwZMkS9evXS/Pnz1aNHD3377bf65JNPLMbx9fVVbGysmjZtqvz8fIWHh5t3yzk7Oxd5DAAAAAAAANgulsRakZ2dnebMmaPvvvtO3bt3V3BwsCpUqKChQ4fq8OHDkqQGDRpo7ty5SkhIUPfu3fWPf/xD/fr1k6OjoznO9OnT5eLioj59+mj06NHq27evqlWrJunW3XdFHQMAAAAAAAC2y84wDKOkg/ijy8vLk6enpyIjI9WtW7d77nvw4EE5OTmpQYMG5ralS5cqNjZWmzdvftih3lFsUmqJHBcAAAAAAECSOj5T7Tft7+rqogsXMh5SNMXD1dXlrm3cYfeQnT9/3iy03c8z5I4cOaJXXnlF27Zt008//aStW7fqo48+Us+ePR92qAAAAAAAALABPMPuIVuxYoVWrFihoKAg+fj4FLl/3759lZ6erunTpys9PV1VqlTRwIED9dprr1kh2rvEFFDP5qvSePQ9Cn/9wKONHIM1kGd42MgxWAN5Bmsgz4B7Y0ks7gsTKR42/sHGw0aOwRrIMzxs5BisgTyDNZBneNgehRy715JYCnYAAAAAAACADeEZdgAAAAAAAIANoWAHAAAAAAAA2BAKdgAAAAAAAIANoWAHAAAAAAAA2BAKdgAAAAAAAIANoWAHAAAAAAAA2BAKdrij/Px8zZo1S23atJGfn59Gjx6tixcvlnRYsGFpaWny8PAo9ElOTpYk7dixQ0FBQfL29laPHj2UmJho0f/SpUsaM2aMmjVrppYtW+q9995TXl6exT4fffSROnbsKB8fHw0ZMkQnT5601unBBrzzzjt6++23LbZZI68OHTqkfv36ycfHR126dNE///nPh3J+KHl3yrEXX3yx0Lz2y33IMdyPixcvatKkSWrTpo2aNWumYcOG6dixY2Y7cxkeVFE5xlyG4nDu3DmNHj1a/v7+atasmcaNG6fz58+b7cxlKA5F5dljNZ8ZwB1ERkYarVu3Nnbs2GEcPnzY6NOnj9GvX7+SDgs2LCEhwQgICDDS09MtPrm5uUZqaqrRuHFjY9GiRUZaWpoRGRlpeHp6GseOHTP79+/f3xgwYICRkpJibN261WjRooUxe/Zssz02Ntbw8/MzNm7caBw9etR47bXXjE6dOhk5OTklcbqwooKCAmPOnDlG/fr1jSlTppjbrZFXly5dMvz9/Y2wsDAjLS3NiImJMRo1amRs377dehcAD93dcqygoMDw8fEx1q1bZzGvZWRkmPuQYyhKfn6+8Ze//MXo27evceDAASM1NdUYPXq00bJlS+Py5cvMZXhgReUYcxmKQ0FBgdGjRw/jlVdeMVJSUoyUlBRj4MCBRq9evQzD4P9lKB5F5dnjNp9RsEMhOTk5hp+fn7FmzRpz2+nTp4369esb+/btK8HIYMsiIyONgQMH3rFt2rRpxqBBgyy2DRo0yJg6daphGIaxf/9+o379+sYPP/xgtsfFxRl+fn7mxNmlSxdj3rx5ZntmZqbh6+trrFu3rrhPBTbkhx9+MAYNGmQEBAQYHTp0sCimWCOvoqKijMDAQCM/P9/cZ/LkycaQIUOK/2RRIu6VY6dOnSqUQ79EjuF+fPfdd0b9+vWNtLQ0c1tOTo7h4+NjrF27lrkMD6yoHGMuQ3FIT083xo4da5w+fdrc9q9//cuoX7++cfXqVeYyFIui8uxxm89YEotCjh49qqysLPn7+5vbatasqRo1apjLG4FfS01N1TPPPHPHtuTkZIt8kqSAgAAzn5KTk1WjRg25ubmZ7f7+/srKylJKSoouXbqkkydPWoxRvnx5NW7cmJz8g9u/f7+qV6+u9evXq2bNmhZt1sir5ORkNW/eXPb29hZj7N+/X4ZhFPv5wvrulWPHjh1TmTJlVKNGjTv2JcdwP6pXr64lS5aoTp065jY7OztJ0rVr15jL8MCKyjHmMhQHV1dXRUZGmv9Wnjt3Tp9++qm8vLxUoUIF5jIUi6Ly7HGbzyjYoZBz585JkqpWrWqxvUqVKmYb8Gupqan66aef1LdvX7Vu3VqDBw/WwYMHJd3KqXvl0/nz51WlSpVC7ZJ09uxZcvIxFhQUpIiICLm6uhZqs0Ze3e0Y169f15UrVx7gzGAr7pVjqampcnFx0fjx49WmTRv16NFDH374oQoKCiSRY7g/Tz75pDp06GDxH/9PPvlEN27cUJs2bZjL8MCKyjHmMhS34OBgtW/fXgcOHNCMGTMk8f8yFL875dnjNp9RsEMh169fl729vRwdHS22Ozk5KScnp4Sigi27ceOGTp8+rczMTE2cOFGLFy9WlSpVNGjQIB0/flw3btyQk5OTRZ9f5tP169dVunRpi3ZHR0fZ2dkpJydH169fl6RC+5CTjzdr5NXdjiFJubm5xXcysElpaWnKzs5WmzZtFB0drQEDBmjevHlasGCBJHIMv8+WLVs0e/ZsDRkyRHXr1mUuQ7H7dY4xl6G4jRkzRqtXr1aTJk00ZMgQnT9/nrkMxe5Oefa4zWelrHo0PBLKlCmjgoIC5eXlqVSp/0+R3NxclS1btgQjg60qU6aM9u7dKycnJ3Mye/fdd/Xdd99p5cqVKl26tG7evGnR55f5VKZMmUKT382bN2UYhsqVK6cyZcqYfe42Bh4/1sirO41x+zu598c3c+ZMZWdn64knnpAkeXh4KCMjQ1FRURo1ahQ5ht8sLi5O06ZNU7du3TRhwgRJzGUoXnfKMeYyFDcPDw9JUmRkpDp06KC1a9cyl6HY3SnPHrf5jDvsUEj16tUlSRcuXLDYnp6eXujWUOA2Z2dni79E2Nvby93dXWfPnlX16tWVnp5usf8v86latWp3zDfp1u3K5CTuxBp5dbcxypUrJxcXl+I7GdikUqVKmf8hvM3Dw0NZWVnKyMggx/CbLF68WCEhIerXr58iIiLM5YvMZSgud8sx5jIUh4sXLyohIcFiW9myZeXm5qbz588zl6FYFJVnj9t8RsEOhTRo0EDly5fXnj17zG0//vijzpw5o+bNm5dgZLBVhw8fVpMmTXT48GFzW35+vo4ePap69eqpadOm2rt3r0WfpKQkNWvWTJLUtGlTnT59WmfPnrVoL1++vBo0aKBKlSrp6aeftsjJrKwsHT58mJx8jFkjr5o2bark5GSLB8wmJSWpSZMmFs8Kwh9T3759zWem3Hbo0CFVqVJFTzzxBDmG+7Zs2TLNmTNHo0eP1rRp08wXAkjMZSge98ox5jIUh59++klvvvmmDh06ZG7LyMjQ999/L3d3d+YyFIui8uxxm88cpk+fPt2qR4TNc3BwUEZGhqKjo1WvXj1lZmZqypQpql27toKDg0s6PNigihUrasOGDdq2bZsaNGigjIwMRURE6OjRo3rvvffk7u6uOXPmKC8vT5UrV9Ynn3yijRs3Kjw8XBUrVlS1atW0Y8cOffnll2rYsKFSUlIUFhaml19+Wa1atZJ066/D8+fPN9/4Exoaqps3b2rq1KlycHAoydOHlaxdu1YVKlRQp06dJEk1atR46Hn19NNPa9myZTpz5oxq1aqlhIQEffjhh5o+fbrF26fwx/DrHLt69ao++OADPfXUUypXrpw2bdqkuXPnasKECfL09CTHcF+OHj2qcePGqXfv3ho+fLiys7PNj52dnZ5++mnmMjyQonIsKyuLuQwPzNXVVUlJSfriiy/k6empS5cu6W9/+5tyc3M1ffp05jIUi6LyLDs7+/GazwzgDm7evGmEh4cb/v7+RpMmTYwxY8YYly5dKumwYMPOnTtnvPnmm0aLFi0MHx8fY8iQIcZ//vMfs/2rr74yunXrZjRu3Njo2bOnsXPnTov+6enpRnBwsOHj42O0atXKmDVrlpGfn2+xT1RUlNG6dWvD19fXGDp0qPHDDz9Y5dxgGwYNGmRMmTLFYps18uqbb74xXnjhBaNx48ZGly5djM8///zhnCBK3K9zrKCgwPjggw+MLl26mL//VatWWfQhx1CUWbNmGfXr17/jZ+HChYZhMJfhwRSVY8xlKC6XLl0yJk2aZLRo0cLw8/MzRo0aZZw7d85sZy5DcbhXnj1u85mdYfziPj8AAAAAAAAAJYqF3gAAAAAAAIANoWAHAAAAAAAA2BAKdgAAAAAAAIANoWAHAAAAAAAA2BAKdgAAAAAAAIANoWAHAAAAAAAA2BAKdgAAALAwevRoeXh4aNWqVSUdilXFxcXJw8PD4tOoUSMFBATo9ddf13/+858ixwgMDNTbb79thWgBAMAfmZ1hGEZJBwEAAADbcOXKFbVt21Z16tRRqVKltHbt2pIOyWri4uIUEhKixYsXq2LFipKk/Px8nT17VnPmzNG1a9e0YcMGubq63nWMI0eOyMXFRW5ubtYKGwAA/AGVKukAAAAAYDvWr1+v0qVLa/z48RoxYoQOHjwob2/vkg7Lqho1aqRq1apZbKtevboGDBigtWvXasSIEffsCwAA8KBYEgsAAABTXFycWrdurbZt26pKlSr69NNPzbaQkBC1bdtWBQUFFn3efvttBQYG6vbCjb1792rgwIHy8fFRQECApk6dqp9//tniGF5eXlq1apVatWqlgIAA/fDDD8rPz9eSJUvUvXt3eXt7y9fXV/3791dSUpLF8TZv3qygoCB5e3urR48e2rlzpxo1aqS4uDhznzNnzmjs2LFq3ry5fH19NWzYMKWlpf3u6+Lp6WmOK0nz58/Xs88+q3nz5ql58+Zq166dsrKyCi2JzczM1N///ne1adNGvr6+6tu3r3bt2mUxdmxsrLp166bGjRsrMDBQS5cuFYtgAAB4vFGwAwAAgCQpJSVFKSkpCgoKkr29vYKCgrRhwwZlZmZKkoKCgpSenq7k5GSzT25urv71r3+pR48esrOz0969ezVkyBCVL19ec+fO1cSJE7V161YNGzZMeXl5Zr+bN28qJiZG4eHhCgkJUa1atRQREaGoqCj1799fy5cv19///ndduXJFY8aM0fXr1yVJu3bt0qhRo/TMM89owYIF6t69u0aNGqX8/Hxz7MuXL6t///46evSopk+frvfff19ZWVkaMGCAWXD7rU6ePClJqlWrlrnt9OnT2rlzp+bMmaOQkBCVL1/eok9+fr6GDh2qzz//XMHBwVq0aJGqV6+uESNG6MiRI5KkJUuW6J133lHbtm0VFRWlPn36aN68eZo5c+bvihMAAPwxsCQWAAAAkqQ1a9aoUqVKat++vSSpV69eWrZsmeLj4zVw4EAFBASoevXqSkhIkL+/vyRpx44dunbtmnr27ClJmjVrlurWrauoqCjZ29/623CjRo3Uq1cvbdiwwdzPMAz99a9/NY8lSenp6XrzzTc1cOBAc1vp0qU1atQopaamytvbWwsXLpSnp6ciIyMlSe3atZO9vb3ef/99s8/HH3+sa9euKTY21lza2qZNG3Xu3FmLFy/WjBkz7nkd8vPzzeLijRs3lJqaqhkzZsjZ2Vk9evQw98vLy1NISIh8fX3vOM62bdt04MABLVmyRB06dJAkBQQE6MUXX1RSUpLc3Ny0aNEiDRw4UCEhIWac5cqV08yZM/Xyyy/rqaeeumesAADgj4k77AAAAKDc3FytX79enTt3VnZ2tn7++We5urrK09PTXBZrZ2enHj16aNOmTWZBKyEhQZ6enqpbt66uX7+uAwcOqEOHDiooKFBeXp7y8vJUr149PfXUU4WWgjZo0MDie2RkpF566SVdvnxZycnJWrNmjdatWyfp1h15ubm5+uabb9SlSxeLft26dbP4vnv3bnl6eqpy5cpmDKVKlVLr1q0LxXAngYGB8vT0lKenp5o2bap+/fopOztb8+fPV5UqVSz2bdiw4V3H2bdvn5ycnCyKkg4ODlq7dq2GDBmib775Rjdu3FBgYKAZZ15engIDA5Wfn6+vv/66yFgBAMAfE3fYAQAAQF999ZWuXr2qVatWadWqVYXav/32W/n6+iooKEhLly7V7t271axZM/373//W2LFjJUk///yzCgoKFBUVpaioqEJjpKenW3z/9RLSQ4cOKTQ0VIcOHVLZsmXl7u5u3mFmGIauXr2q/Px8Pfnkkxb9fv3W1qtXr+rUqVPmc+d+ydHRschrsXTpUvMtsY6OjqpUqdId3wzr4OCg0qVL33Wcq1evqmLFirKzs7truyQNHTr0ju2/vl4AAODxQcEOAAAAiouL09NPP62wsDCL7Xl5eXr99df16aefytfXV+7u7vL09NQXX3yhzMxM5eTkqHv37pJuFeDs7Ow0dOhQ/fnPfy50jF8X6H4pMzNTw4cPV8OGDZWQkKBnnnlG9vb2SkxM1JdffilJqlSpkhwdHXX58mWLvpcuXbL47uzsrBYtWmj8+PG/61p4eHgUekvs7+Hi4qIrV64U2n7w4EE5OTnJxcVF0q07C93c3Art9+u7+QAAwOODJbEAAACPufT0dG3fvl3PPfecAgICLD6tW7dWx44dtWHDBvNNrz179lRiYqI2btyo1q1bq1KlSpJuFcoaNWqkkydPysvLy/zUqVNHc+bM0YEDB+4aw4kTJ3T16lUNHjxY7u7u5vPvtm3bJunWHXYODg7y8/PTli1bLPpu3rzZ4ru/v7++//571a1b1yKO2NhYJSQkFNt1K0rTpk2Vk5OjnTt3mtvy8/M1YcIExcTEyMfHR46OjkpPT7eIMy8vT5GRkbpw4YLVYgUAALaFgh0AAMBjLj4+Xvn5+Xruuefu2P7888/rxo0bio+PlyR1795dly9f1ubNm82XSNw2ZswYffXVV5o8ebK2bdumzZs3a9iwYdq/f/8dl6jeVqdOHTk7O2vRokVKTEzU9u3bNXXqVK1cuVKSlJ2dLUl64403dPDgQb311lvavn27PvroI/MFFLeLfEOGDFFubq6GDh2qL774Qrt27dLEiRMVGxur+vXrP9jF+g06duwob29vTZw4UatXr9bOnTv11ltv6fz58xo8eLAqVqyooUOHKjIyUgsWLNDu3bu1Zs0ajRo1SmfPnlW9evWsFisAALAtFOwAAAAec3FxcWrQoIHq1q17x/Z27dqpYsWK5ssnKleurNatW6t06dL605/+ZLFv+/bttXz5cp06dUqjRo3SlClT5OzsrJiYmHsWy1xcXLRo0SLl5+dr9OjRmjRpks6ePasVK1aofPny2rdvn6Rbb1mNjIxUSkqKRo4cqbi4OPMNq+XKlZMkVa1aVatWrVKVKlU0bdo0BQcHKy0tTbNnz1bv3r0f+HrdLwcHB0VHR6tTp06aPXu23njjDV28eFEffviheS3GjRun8ePHKyEhQa+++qoiIyPVtm1bxcTE3PP5eAAA4I/NzjAMo6SDAAAAAO7Hli1bVKNGDYs3zCYmJmrEiBGKj48v9OZZAACARxEvnQAAAMAjIzExUVu2bNH48ePl5uam06dPa968efL396dYBwAA/jC4ww4AAACPjOvXr2vWrFnasmWLLly4oEqVKqlz584aO3asnJ2dSzo8AACAYkHBDgAAAAAAALAhvHQCAAAAAAAAsCEU7AAAAAAAAAAbQsEOAAAAAAAAsCEU7AAAAAAAAAAbQsEOAAAAAAAAsCEU7AAAAAAAAAAb8n8ZS0KoQVtU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988" name="AutoShape 4" descr="data:image/png;base64,iVBORw0KGgoAAAANSUhEUgAABOwAAAH9CAYAAACp9+McAAAABHNCSVQICAgIfAhkiAAAAAlwSFlzAAALEgAACxIB0t1+/AAAIABJREFUeJzs3Wl4Tdf7//FPEokpQZFSiioSQ0JCSUNQQRFiqCmGoGi0CWpuaEpVzW2pmImoWSg1hFJqLlr9tpVQ8xRVaghFken8H/hl/x0Rc3IO3q/ryuWcNd57Zz1xZ+21bUwmk0kAAAAAAAAArIKtpQMAAAAAAAAA8P+RsAMAAAAAAACsCAk7AAAAAAAAwIqQsAMAAAAAAACsCAk7AAAAAAAAwIqQsAMAAAAAAACsCAk7AACAO+zatUuurq7y8vJSQkKCpcOxuPDwcLm6upr9lC5dWh4eHmrSpIlmz56tlJSUB44TGhoqV1fXTIj4tmXLlqWJ29XVVeXKlZO3t7eCgoIUExOTafFYg1WrVsnX11fu7u7q27fvfduaTCZFR0erU6dOqlatmtzc3FSvXj199dVXunbtWiZFDADAiyuLpQMAAACwJqtWrVKOHDl0+fJl/fjjj6pfv76lQ7IK77//vl5//XVJt5M5N27c0MaNGzVy5EjFxcXpk08+uW//1q1by9vbOzNCTTNvpUqVjO8JCQk6ePCgFi1apF9++UUrVqxQ0aJFMz2uzBYfH6+BAwfq1VdfVVhYmIoVK5Zu22vXrqlfv37atGmTfHx89O677ypHjhz69ddfNWPGDP3444+aN2+e8uTJk4lXAADAi4WEHQAAwP9JSEjQ+vXr1aRJE61evVrLly8nYfd/qlatKi8vL7Oy1q1bq02bNlqwYIGCgoJUoECBdPt7enrK09Mzo8NMI3Un4N0qVqyo3r17a9asWfr0008zPa7Mdvz4cSUmJqpdu3Zq3br1fdsOGzZMW7Zs0ejRo9W0aVOjvG3btqpdu7b69OmjsLAwTZw4MaPDBgDghcUjsQAAAP9ny5Yt+vfff+Xl5SUfHx9t375d58+ft3RYVsvW1lb169dXSkqK/vjjD0uH80gaNGig7NmzP3NxP67ExERJUs6cOe/bbt++ffruu+/UtGlTs2RdKj8/P1WrVk2bN2/W2bNnMyRWAABAwg4AAMCwatUq2djYqHLlyqpbt66SkpK0YsUKo37IkCEqW7asLl26ZNbvv//+k4eHhwYOHGiU/fbbb3r33XeNnWWdO3fW3r17zfr5+voqLCxMgwYNUvny5VWjRg1dunRJJpNJCxcuVIsWLeTp6Sl3d3fVr19f06dPl8lkMhtjy5YtatmypTw8PFS7dm3Nnz9fH3/8sXx9fc3aHTlyRCEhIXrjjTdUoUIFBQQEaNu2bU98z2xsbCRJSUlJkqTAwEB16dJF48aNk6enp7y9vXXw4MF7nmF37tw5DRo0SD4+PvL09FTz5s21YcMGszZnz57VgAED9Oabb8rd3V1NmzbVypUrn0rcWbNmTXM/165dq/bt26tSpUpyc3OTr6+vxowZY3aeYeo1bt26Ve+8847c3d1Vs2ZNhYeHpznP748//lCHDh3k6emp6tWrKzw8XBMnTkxzL57kOv/66y/179/f6Nu4cWNFRUUZ9aGhoerQoYMkaeDAgXJ1ddXp06fvOVZ0dLQk3XcX3ogRI/TTTz+pYMGCRtnOnTvVtWtXeXl5qVy5cqpevboGDx6sf//91yyO+vXra/78+apcubIqV66srVu3ymQyaeLEiapXr57c3d1VtWpV9e/fX3///fdDXT8AAM8jHokFAADQ7XO7Nm/eLA8PD+XPn181a9aUg4ODvvvuO3Xt2lWS5O/vr0WLFmndunVq06aN0Xfz5s26ceOGGjduLEnasWOHunXrptKlS+vDDz9UQkKCli1bpnbt2ikyMlJvvPGG0Tc6Olqvv/66Bg0apAsXLihv3rwaN26cpk6dqmbNmqlVq1a6fv26vvvuO3355ZfKmTOn2rVrJ0natGmTQkJC5OLiot69e+vcuXMaNWqUcuTIYbaT6uDBg2rbtq3y58+vbt26yd7eXqtXr1ZQUJC+/PJL+fn5PfZ927VrlySpXLlyRtn//vc/xcXFqX///jp9+rRKliyZpt/ly5fVqlUrXb58We3atVORIkW0evVqde/eXRMnTlSdOnV07tw5tWzZUiaTSYGBgcqdO7c2btyo/v37659//jF+L48jJiZGly9fNktsLlmyRGFhYfL19VW/fv2UmJioH374QREREZKkAQMGGG0PHTqkXr16qXXr1mrdurVWr16tiRMnKm/evMbvJzY2Vh06dFD+/PkVEhKiGzduaM6cObK1Nf+b+ZNcZ1xcnFq1aqVbt26pffv2cnZ21vr16/XJJ5/oxIkTGjBggFq3bq0CBQpo6tSpxpl+efPmved4+/btk729vdnv8253P/q8fft2vffee6pYsaJ69uwpGxsb7dixQ4sXL9aVK1f09ddfG23//vtvTZkyRd27d9c///wjDw8PTZ06VZMmTVK7du2MZOKcOXMUGxur1atXy87OLt1YAAB4bpkAAABgWrp0qcnFxcUUERFhlAUFBZlcXFxMf/zxh8lkMplSUlJMtWrVMnXo0MGsb0hIiMnHx8eUnJxsSk5ONtWuXdsUEBBgSkpKMtpcv37dVLduXVOTJk2Mslq1aplKly5tOnv2rFGWkJBgqlixoql3795mc1y9etXk5uZm6tatm1FWp04d09tvv226ceOGUfbDDz+YXFxcTLVq1TLK2rdvb6pTp47p+vXrRlliYqKpbdu2pqpVq5pu3bqV7n2ZMGGCycXFxfTDDz+YLl68aLp48aLpwoULppiYGNNnn31mcnFxMYWEhJjN5eLiYvr999/Nxvnoo49MLi4uxvcxY8aYXFxcTHv27DHKbt68aapTp46pefPmRp8qVaqYzp07Z7RJSUkx9enTx+Tm5ma6cOFCunF/++23JhcXF9PcuXONuC9evGg6c+aM6YcffjDVqVPHVL58edOxY8eMPvXr1ze1bt3alJKSYnafatSoYWrUqFGaa9y4caNZ7JUrVza1bt3aKOvQoYOpcuXKposXLxpl+/btM5UuXdrsXjzJdfbq1ctUunRpU2xsrFGWnJxs6tatm8nV1dV06NAhk8lkMu3atcvk4uJi+vbbb9Mdy2Qymfz8/EzVqlW7b5u7denSxVSrVq0066hVq1YmT09Ps+t0cXExRUdHm7Vr0KCBKSgoyKxs4cKFpsaNG5tOnjz5SLEAAPC84JFYAAAASatXr5Yk1a1b1yhL/bxs2TJJtx+jbNSokX755RddvHhR0u2deVu3blXDhg1la2ur/fv3Ky4uTnXq1NGVK1d06dIlXbp0STdv3lStWrX0559/6ty5c8YcRYsWNduxZG9vr59++kmfffaZWXzx8fFydHTUf//9J0k6cOCATp06pYCAAGXLls1oV6dOHeNtrqn9fv75Z9WsWVM3b9404vn3339Vt25dXbhwQTExMQ+8PyEhIfL29pa3t7eqVq2q5s2ba+HChWrUqJFGjRpl1jZbtmxyd3e/73ibN29WuXLlzN7gmjVrVk2fPl0TJkxQSkqKNmzYoDfeeENZsmQx4o6Pj9fbb7+thIQE7dix44FxDxs2zIjb29tbb731lnr06KGXX35ZixYtUvHixY22K1eu1PTp043HfCXp4sWLypUrl3HfU2XPnl1vvfWWWezFixfXhQsXJElXrlzRzz//rMaNG5vtZitbtqyqVatmfH+S60xOTtbmzZvl4+NjtiPO1tZW77//vkwmk3788ccH3qM72draKjk5+ZH6TJs2Td9++60cHByMsrvX653u3GEqSQULFtTu3bv1zTffGPcvICDghXmDLwAA98IjsQAA4IX3zz//aNeuXXrttddkY2NjnO9VunRp2djYaM2aNRo0aJAcHBzk7++vadOmaf369WrTpo02bNigW7duqVGjRpKkU6dOSZLGjBmjMWPG3HO+M2fOGEm6fPnypam3t7fX5s2btXHjRh0/flwnT57UlStXJMk4c+3kyZOSpGLFiqXp//rrr+vPP/+UdPuRSUmaO3eu5s6de894HuassI8++kilS5eWdDtxmTNnTpUoUeKeLzHIkydPmsc+7/bXX3+lOWdPkpFAu3jxoq5evaoNGzakOdfuUeLu0qWLfHx8lJKSogMHDmj69OkqVqyYxo4dq0KFCpm1tbe31y+//KLVq1fr2LFjOnXqlJGYLVy48AOv0cHBwTjDLi4uTikpKen+flLPD4yPj3/s64yPj9d///1nlnRMVaJECUm37/OjcHZ21rFjx5SYmCh7e/uH6mNnZ6e4uDh9/fXXOnLkiE6dOmWWlL7b3Wt+wIAB+uCDDzRixAiNHDlS5cqVk6+vr1q1aiVnZ+dHih8AgOcFCTsAAPDCW7NmjVJSUnTixAnVrl07Tf2VK1e0YcMG+fn5qVSpUnJ1ddXatWvVpk0brV27VsWLF5ebm5skGQmbDz/8UB4eHvec784dcHefz2UymRQcHKxNmzapUqVK8vT0VOvWrVW5cmV17NjRaJf6koc7dzWlypo1q/E5dbdUu3btVKdOnXvGc68z5u5Wrlw5eXl5PbCdlPaa7iU5OdlsJ9u96iWpXr16CggIuGebIkWKPHCekiVLqmrVqpIkHx8feXl5qW3btgoMDNSSJUvMdr8NGzZM8+bNU9myZeXh4aEmTZrI09NTw4YNS5M0e1BC8lF/P49znaa7Xphxp9R1eK/578fT01M7duzQvn370l2/GzZs0MKFCxUcHKxKlSopIiJCY8aMUfHixfXGG2/o7bffVoUKFTR37lytWrUqTf+710fp0qW1bt06bdu2TZs2bdK2bds0YcIERUZGavHixUbyEQCAFwkJOwAA8MJLfTvsqFGj5OjoaFZ34MABhYeHa/ny5cbLGfz9/TVu3DjFxcVpx44d+uCDD4z2qTuxcuTIYSSKUu3du1dXrlwxe4T1bnv27NGmTZsUHBysDz/80ChPSkrS5cuXjeRN6r8nTpyQj4+P2RgnTpxIE4+dnV2aeI4cOaLTp08re/bs6d+cDFKoUCFjN+Kdli9frl9//VWDBw9W9uzZlZSUlCbuM2fOaP/+/Y8Vt7u7u/r27auRI0cqLCxMkydPlnR7J9q8efPUpEmTNDsjUx/TfBR3/n7ulro7UpLy5s372NeZN29e5ciRQ8eOHUtTd/z4cUkye5Prw6hbt64mTpyoJUuWpJuwW7p0qbZv366+ffvq1q1bCg8Pl5eXl2bNmqUsWf7/fy/ufNlEepKTk3XgwAE5Ojqqdu3aRsJ8zZo16t27t5YsWaLQ0NBHugYAAJ4HnGEHAABeaMePH1dsbKyqVKmipk2bqk6dOmY/3bp1k7Ozs3bs2GE85teoUSOlpKRo+PDhSkxMlL+/vzGem5ubnJ2dNXfuXF2/ft0ov3btmnr16qWBAwfedwfa5cuXJaXd9RYVFaUbN24YO7fc3Nz0yiuvaOnSpUpISDDa/f7779q/f7/x/eWXX5abm5uWL19u9phiYmKiBg0apJ49expjZqYaNWooJiZGsbGxZjFFREQoNjZWDg4OqlGjhrZs2aIDBw6Y9R01apRCQkIUHx//WHN37NhRFStW1MaNG7VmzRpJMh45vvu+b9myRSdOnHjke5QvXz55enpq9erVxtjS7Udlt27danzPkiXLY1+nnZ2dqlevbuyIS2UymTRjxgzZ2NiYnbP3MEqXLi0/Pz8tX75c0dHRaeqXLFmiTZs26a233lLZsmV18+ZN3bhxQ6+99ppZsu7PP//Uzz//LEn3vXfJycnq0KGDRowYYVZeoUIFSQ/eyQgAwPOKHXYAAOCFlvqyiRYtWtyz3t7eXs2bN9fUqVO1YsUKBQUF6ZVXXlHlypW1adMmeXh4mB2Mb29vr7CwMPXu3VvvvPOOWrRooaxZs2rJkiU6c+aMvvjiC7PExt08PT3l6OiokSNH6q+//lLu3Lm1e/durVmzRlmzZjWSgLa2tgoNDVWvXr0UEBCgJk2a6NKlS5ozZ06axyDDwsLUsWNHNW/eXG3atFGePHkUHR2tP/74Q3379tVLL730pLfxkb3//vtat26dOnbsqPbt2+vll19WdHS0jh49qlmzZkmS+vXrp927d6tdu3Zq166dChUqpM2bN2vTpk1q3bq1SpUq9Vhz29jY6LPPPlOzZs00fPhwVatWTSVLllShQoU0depU3bp1SwULFtTevXu1fPlys/v+KD766CMFBgaqRYsWCggIUEJCgubOnWs8rprqSa4ztW9gYKACAwPl7OysH374Qbt27dK77777UI87323IkCGKi4tTnz59tGLFCuMlGTt37tSmTZtUokQJDR8+XJKUO3duVahQQcuWLZOjo6OKFy+uw4cPa8mSJUay7fr168qdO/c953JwcFBgYKCmTJmikJAQVa9eXTdv3tTixYuVPXt2NW/e/JHjBwDgeUDCDgAAvNBWr14tJycnvf322+m2adWqlaZPn67ly5crKChI0u3HYn/++WfjZRN3ql+/vnLnzq0pU6Zo8uTJsrW1ValSpTRlyhTVqlXrvvHkz59f06dP1xdffKEpU6bIwcFBxYsX11dffaW9e/dqzpw5unDhgvLnz6/69etr3LhxmjJlisaOHasCBQpo4MCB+u6773Tp0iVjTE9PTy1cuFDh4eGKjIxUUlKSihcvrlGjRqlZs2aPeeeeTL58+bR48WJ9+eWXWrRokRISElS6dGnNmjVL3t7ekm6/QTcqKkoTJkxQVFSU/vvvPxUpUkQDBw5UYGDgE81fqlQpdenSRVOnTtWoUaM0cuRITZ8+XaNGjdKcOXNkMplUtGhRDRo0SElJSRo+fLhiY2ONswofhqenp2bOnKlx48Zp/PjxypMnjwIDA3X06FGtW7fOaPck15nad/z48Vq0aJFu3rxpJNTSS0I/SJ48eTR37lwtWbJEK1eu1OTJk3X9+nUVKVJEISEh6tKli9nLRr7++muNHDlS3377rRISElS4cGEFBQWpRIkS6tGjh3bt2qV69eqlO1/Pnj2VJ08effvttxo9erTs7OxUsWJFjR07lvPrAAAvLBvT/U6rBQAAgFVKTk7WlStXzF6akMrf31+5cuXS/PnzLRAZUqUmVu/2/vvv68CBA9q8eXPmBwUAAJ4JHAoBAADwDEpOTlaNGjU0ePBgs/KDBw/q8OHDKl++vIUiQ6pWrVqpS5cuZmUXLlzQ7t27+f0AAID74pFYAACAZ5CDg4MaNmyopUuXysbGRm5ubvrnn3+0cOFCvfTSS3r33XctHeILr2nTppo0aZL69u0rLy8v/fvvv4qKilJKSopCQkIsHR4AALBiPBILAADwjEpISFBERIRWrFihM2fOyMnJSd7e3urVq5deffVVS4f3wktJSdHChQu1ePFinTp1SlmzZlXFihX14YcfqnTp0pYODwAAWDESdgAAAAAAAIAV4Qw7AAAAAAAAwIpwhh0eKCkpWfHx/1k6DDznXnopB+sMGYo1hszAOkNGY40hM7DOkBlYZ8hoz8Iac3Z2SreOHXZ4oCxZ7CwdAl4ArDNkNNYYMgPrDBmNNYbMwDpDZmCdIaM962uMHXZ4oCrValo6BFi56O9WWzoEAAAAAACeG+ywAwAAAAAAAKwICTsAAAAAAADAipCwszBXV1etWLHC0mEAAAAAAADASnCGnYVt375duXLlsnQYAAAAAAAAsBIk7CzM2dnZ0iEAAAAAAADAivBIrIXd+UjssWPH1LlzZ1WsWFGVKlVScHCwTp8+LUk6ffq0XF1dtWfPHqPvnWW7d++Wq6vrPX/++usvo/7s2bNG/3uVAQAAAAAAwLJI2FmRfv36qVChQlq+fLnmz5+v+Ph4DRo06KH6enp6avv27cbPmjVrVKBAATVp0kSFCxfO4MgBAAAAAADwtPBIrBU5efKkqlWrpsKFCytLliwaO3asLly48FB9HRwcjMdrk5KS1L9/fxUsWFCff/55RoYMAAAAAACAp4wddlbkww8/1KxZs+Tl5aWQkBDt3LlTLi4ujzzOZ599pmPHjmnSpElycHDIgEgBAAAAAACQUUjYWZEOHTpoy5YtCg0NlYODg0aOHKnmzZsrISHhnu2Tk5PTlH3zzTdasWKFJk2a9MAXWtyrPwAAAAAAACyLhJ2ViI+P17Bhw5SUlKSWLVtq3Lhxmj17to4dO6YDBw7I3t5eknT9+nWjz4kTJ8zG2Lp1q8aMGaMRI0bI3d3drC61/7Vr19LtDwAAAAAAAMvjDDsrkTt3bm3dulVxcXHq06ePsmfPrmXLlilXrlwqXry4HB0dVbhwYc2ePVtFihTRpUuXNH78eNnY2EiSjhw5ot69e6tjx47y9vbW+fPnjbGdnJzk4uKiHDlyaOrUqerZs6dOnDihyMhIS10uAAAAAAAA0sEOOytha2uradOmSZICAwPVuHFjHTlyRBEREXJycpKNjY3GjBmjK1euqHHjxhoyZIj69u0rW9vbv8K1a9fq2rVrioiIkLe3t3x8fIyfNWvWyNHRUWPHjlVsbKz8/Pw0YcIEffTRR5a8ZAAAAAAAANyDjclkMlk6CFi3KtVqWjoEWLno71Y/8RjOzk46f/7qU4gGuDfWGDID6wwZjTWGzMA6Q2ZgnSGjPQtrzNnZKd06dtgBAAAAAAAAVoQz7PBAP+/YYvVZaQAAAAAAgOcFO+wAAAAAAAAAK0LCDgAAAAAAALAiJOwAAAAAAAAAK8IZdnigN30bWDoEIMOsWhxl6RAAAAAAADDDDjsAAAAAAADAipCwewzh4eGqW7eupcNIw9XVVStWrHjo9ps3b9aRI0cyMCIAAAAAAAA8KhJ2L6hz586pW7duunjxoqVDAQAAAAAAwB1I2L2gTCaTpUMAAAAAAADAPZCwu49r165p6NChqlq1qjw9PdWlSxcdO3ZM0u2E1+TJk+Xj46MKFSro/fff14ULF4y+f//9t3r27KmKFSuqatWq6t27t86dOydJWrZsmTw8PPTff/8Z7RMSElSlShUtWbJEu3fvlru7uyZPnqwqVaooMDBQknTo0CG99957qly5sqpUqaIBAwbo0qVL6cYfFRWlevXqqXz58vL399fy5cuNupo1a0qSOnTooNDQ0Kd30wAAAAAAAPBESNjdR69evbRz5059+eWX+vbbb5UjRw517dpVSUlJiouL04EDBzR79mzNnDlTMTEx+vLLLyVJ//33nwIDA5U1a1YtWrRIERERSkxMVMeOHZWQkKB69erJxsZGP/74ozHX1q1bdfPmTdWvX1/S7QTe7t27tWTJEoWFhen06dNq06aNcufOrfnz52vy5Mk6cOCAOnfurOTk5DSxL1iwQOPGjVPv3r21evVqde3aVcOHDzeSdqn/hoeH6+OPP87oWwkAAAAAAICHlMXSAVirY8eOadu2bZozZ468vLwkSZ999pmmTZum+Ph42dvba9SoUcqRI4ckqUGDBtq9e7ckKTo6Wjdu3NCoUaNkZ2cnSfrqq6/k5eWl9evXq1GjRqpbt65Wr16tRo0aSZJWrlypOnXqyMnJyYiha9euKlasmCRpzJgxypUrl0aOHCl7e3tJ0rhx4+Tn56dt27bprbfeMot/6tSp6t69u5EALFq0qM6cOaOpU6eqWbNmyps3ryQpd+7cZnMCAAAAAADAskjYpePQoUOSpPLlyxtlL730kkJDQxUeHq6XX37ZSNZJtxNft27dkiTt379fly5d0htvvGE25o0bN3T06FFJUrNmzfTee+/pypUrsrOz0+bNmxUeHm7WvkiRIsbnw4cPy93d3UjWSVKJEiX00ksv6dChQ2YJu0uXLuncuXMaPXq0vvjiC6M8KSlJycnJSkhIeNzbAgAAAAAAgAxGwi4dWbLc/9ak7py7U+qLHOzt7VWyZElNnDgxTZvU3WxeXl7Knz+/1q9fLzs7O+XKlUs+Pj5mbbNly3bPz3dKSUkxS+Klzi9Jn3zyiapUqZKmz4OuDQAAAAAAAJbDGXbpKFGihCQpNjbWKLt27Zq8vb3166+/3rdvqVKldPr0aeXJk0fFihVTsWLFlC9fPo0cOdLYuWdra6smTZpo3bp1Wrt2rfz9/e+ZBLwznpiYGCUmJhplR44c0ZUrV4xYUzk5OalAgQI6ffq0MX+xYsX0008/KSIiQra2trKxsXnkewIAAAAAAICMR8IuHcWLF1ft2rU1dOhQ7dmzR0ePHtXAgQPl5OQkd3f3+/b19/fXSy+9pF69eikmJkaHDh1S37599ccff6hUqVJGu6ZNm2r37t3auXOnmjZtet8x27dvr6tXr2rgwIE6fPiw9uzZo379+ql06dLy9vZO0/6DDz7Q7NmztXjxYp06dUqrVq3SqFGj5OzsLEnKmTOnJOngwYOKj49/1NsDAAAAAACADELC7j5GjRold3d3BQcHq1WrVkpMTNTMmTPl4OBw337ZsmVTZGSksmXLpo4dO6pNmzZKSkrSN998o3z58hntihcvrrJly6pkyZJydXW975j58+fXrFmzdO7cOTVv3lwhISEqU6aMIiMj0zwSK0lt2rRRnz59FBERIT8/P40fP17BwcHq3r27JMnR0VGBgYH64osvFBYW9hh3BwAAAAAAABnBxpR68BqQjjd9G1g6BCDDrFocZekQkEmcnZ10/vxVS4eB5xzrDBmNNYbMwDpDZmCdIaM9C2vM2dkp3Tp22AEAAAAAAABWhNeF4oF2/bjW6rPSePY9C3/9AAAAAAAgM7DDDgAAAAAAALAiJOwAAAAAAAAAK0LCDgAAAAAAALAinGGHB/Ju0MLSIQB4QivnRFo6BAAAAADAQ2KHHQAAAAAAAGBFSNgBAAAAAAAAVoSEnYWcPXtWrq6u2r1792P1nzx5snx9fZ9yVAAAAAAAALA0EnYAAAAAAACAFSFhBwAAAAAAAFgREnaZ5K+//lJQUJA8PT3l6+urbdu2mdUvXbpUjRo1Uvny5VW3bl3NmzfPrH7NmjVq0KCBypcvr65duyo+Pt6s/sKFC+rRo4cqVqwoHx8fzZw5U3Xr1tWyZcuMNlFRUapXr54ov9KFAAAgAElEQVTKly8vf39/LV++POMuGAAAAAAAAI8li6UDeBEkJiaqa9euyp8/vxYuXKjLly/rk08+MeojIyM1fvx4hYWFqXLlytq1a5dGjBihhIQEde7cWb/88ov69OmjPn36qG7dutqyZYvGjBmjggULSpJSUlLUrVs32dnZ6ZtvvlFSUpI+/fRTxcXFGXMsWLBA4eHhGjJkiMqWLavffvtNw4YNkyQ1a9Ysc28IAAAAAAAA0kXCLhP89NNPOn78uCIiIlSoUCFJUlhYmIKCgmQymTRz5kx17NhRLVu2lCS99tpriouL08yZM/Xuu+9q/vz58vLyUlBQkCSpePHi+u233xQTEyNJ+vnnnxUbG6sNGzaoSJEikqSxY8fK39/fiGHq1Knq3r276tevL0kqWrSozpw5o6lTp5KwAwAAAAAAsCIk7DLB4cOH9dJLLxnJOkmqUKGCJOnSpUu6cOGCPD09zfpUrlxZM2fO1MWLF3X48GHVrFnTrN7Dw8NI2O3fv1/58uUzknWS5OLiIicnJ2OOc+fOafTo0friiy+MNklJSUpOTlZCQoIcHBye7kUDAAAAAADgsZCwywQ2NjYymUxmZfb29pKkbNmy3bNPcnKyJClLliz37S9JdnZ2SklJSXf+1LaffPKJqlSpkqY+SxaWAQAAAAAAgLXgpROZoEyZMoqPj9eJEyeMstjYWElSzpw5VbBgQf3vf/8z6/Prr7/K2dlZuXPnVunSpfXbb7+Z1af2lyRXV1fFx8fr1KlTRtmxY8d09epVSZKTk5MKFCig06dPq1ixYsbPTz/9pIiICNnasgwAAAAAAACsBZmaTODl5aVy5cqpf//+iomJ0f/+9z99/vnnRv0HH3ygOXPmaMmSJTp58qSioqI0b948derUSTY2NurYsaNiYmI0btw4HT9+XIsWLVJ0dLTR/80335Sbm5sGDBig2NhY7d27VwMGDJB0e3df6hyzZ8/W4sWLderUKa1atUqjRo2Ss7Nz5t4MAAAAAAAA3BcJu0xgZ2enGTNm6JVXXlGHDh304YcfqlOnTkZ9QECAevfurWnTpqlhw4aKjIxUaGiounbtKklyd3fXlClTtHnzZjVu3FgrVqxQ586dzeaYOHGi8uTJo3bt2ik4OFiNGzeWjY2N8ThsmzZt1KdPH0VERMjPz0/jx49XcHCwunfvnmn3AQAAAAAAAA9mY7r7cDQ8cy5duqS9e/eqevXqsrOzkySdP39ePj4+mj9/vt54440nGt+7QYunESYAC1o5J9LSIVics7OTzp+/aukw8JxjnSGjscaQGVhnyAysM2S0Z2GNOTs7pVvH2waeA3Z2dsauvRYtWuj69ev6+uuvVaxYMeNttAAAAAAAAHg2kLB7DuTOnVtTp07V+PHj9c0338je3l5vvvmmZs2aZfY22ce1c+1Sq89K49n3LPz1AwAAAACAzEDC7jnh7e0tb29vS4cBAAAAAACAJ8RLJwAAAAAAAAArQsIOAAAAAAAAsCI8EosHqta0o6VDAPAUfTdjoqVDAAAAAADcBzvsAAAAAAAAACtCwg4AAAAAAACwIiTsHlNoaKg6depk6TDSlZSUpNmzZxvfly1bprJly1ouIAAAAAAAADwUEnbPqTVr1mjkyJGWDgMAAAAAAACPiITdc8pkMlk6BAAAAAAAADwGEnbpcHV11aJFi/TOO++ofPnyeuedd/TLL7/cs22TJk00dOhQs7KlS5fK29tbiYmJCgwM1BdffKG+ffvKw8NDPj4+ioqK0p49e9S4cWNVqFBBbdq00alTp4z+Z86cUe/evfXmm2/K09NTwcHBiouLM+p9fX01efJkszlTy3bv3q0BAwYY17Fs2TKjTVRUlHx9fVW+fHm1b99ex48ff+J7BQAAAAAAgKeHhN19jBkzRgEBAVq+fLnc3NzUpUsXs6RZqmbNmmnt2rVKTEw0ylasWKFGjRrJ3t5ekjR79myVK1dOq1atUu3atfXZZ59p6NChCgsL07x583Tu3Dl99dVXkqRr166pTZs2unLliiIiIjR37lxdvXpV7du319WrVx8Yt6enpwYPHixJ2r59u/z8/CRJycnJWrlypcLDw7Vw4UJdvHhRQ4YMeeL7BAAAAAAAgKeHhN19tGrVSq1atVKJEiU0ZMgQOTs7KyoqKk07f39/Xb16Vdu2bZN0e3fcL7/8onfeecdo4+bmps6dO6tIkSJq3769EhMT1alTJ1WpUkXu7u5q0KCBDh8+LOl2su/ff//VV199pXLlysnNzU1ff/21rly5opUrVz4wbgcHBzk6OkqSnJ2dlS1bNqPu888/V7ly5VSuXDm1bt1asbGxT3SPAAAAAAAA8HSRsLuPypUrG5/t7Ozk5uamQ4cOpWmXL18+1ahRw0imrVq1Si4uLipTpozRplixYsbn7NmzS5KKFi1qlGXLlk0JCQmSpMOHD6t48eLKkyePUZ83b16VKFHinvM/LBsbG7M4cuXKpVu3bj32eAAAAAAAAHj6SNjdR5YsWcy+p6SkyMbG5p5t33nnHW3atEnXr1/XypUrzXbX3WssSemOdeeOuLvnT33E9l6SkpLSrZMkW1vbNHPycgoAAAAAAADrQsLuPu58XDQpKUmxsbEqW7bsPdu+9dZbyp49u+bOnasTJ07I39//sectUaKEjh8/rsuXLxtlly5d0vHjx1WiRAlJkr29va5du2bUX7t2TRcvXjS+p5cMBAAAAAAAgHUjYXcfkZGRWrt2rY4eParBgwfr33//VevWre/Z1t7eXo0aNdKUKVNUvXp15cuX77Hnbdy4sfLmzas+ffpo37592rdvn/r06aNcuXKpYcOGkiQPDw9FR0frt99+0+HDhxUaGio7OztjjJw5c0qSYmJidP369ceOBQAAAAAAAJmLhN19tGrVSlOnTlWzZs106tQpzZkzRwUKFEi3fdOmTXXz5k01a9bsiebNmjWrIiIi5ODgoPbt26tjx45ycnLS/PnzlStXLklSnz59VLp0aXXq1EnvvvuuKlasqIoVKxpjeHl5qUqVKmrTps09X5QBAAAAAAAA62Rj4hCze3J1ddWYMWPUpEmTh+6zadMmDRw4UFu3bpWDg0MGRpe5qjXtaOkQADxF382YaOkQLMLZ2Unnz1+1dBh4zrHOkNFYY8gMrDNkBtYZMtqzsMacnZ3SrUv7JgQ8sqNHj+rgwYMKDw9X69atn6tkHQAAAAAAADIXCbun4NixYxo0aJAqV66sbt26WTqcp27Hd99YfVYaz75n4a8fAAAAAABkBhJ26Th48OBDt61bt65+//33DIwGAAAAAAAALwpeOgEAAAAAAABYERJ2AAAAAAAAgBXhkVg8UPXWwZYOAUAmWDZxtKVDAAAAAACIHXYAAAAAAACAVSFhBwAAAAAAAFgREnaZwNXVVStWrMjUOc+ePStXV1ft3r07U+cFAAAAAADAkyFhBwAAAAAAAFgREnYAAAAAAACAFSFhl0mOHj2qwMBAubu7y9fXV0uXLjWrX7p0qRo1aqTy5curbt26mjdvnlG3bNky1a9fX4sXL5avr6/c3NzUtm1bHT161Gjz119/KSgoSJ6envL19dW2bdvMxr9165ZGjhypWrVqyc3NTW+++aYGDhyoGzduZOyFAwAAAAAA4JGQsMsk8+fPV5s2bbRmzRr5+vrqk08+UVxcnCQpMjJSw4YNU8eOHbVy5Up16dJFY8aM0axZs4z+p0+f1qpVqzRhwgRFRUXpypUrGjZsmCQpMTFRXbt21Y0bN7Rw4UKNGDFC06dPN5t/9OjR2rRpk8aOHavvv/9egwcPVnR0tBYvXpx5NwEAAAAAAAAPlMXSAbwo2rdvLz8/P0lSjx49NHfuXP3555969dVXNXPmTHXs2FEtW7aUJL322muKi4vTzJkz9e6770q6nZQbOnSoSpQoIUlq1aqVxo0bJ0n66aefdPz4cUVERKhQoUKSpLCwMAUFBRnzV6hQQQ0bNlSlSpUkSa+++qoWLFigQ4cOZc4NAAAAAAAAwENhh10mee2114zPuXPnliTdvHlTly5d0oULF+Tp6WnWvnLlyrp48aIuXrwoSbKxsVGxYsWMeicnJyUmJkqSDh8+rJdeeslI1km3E3R3atKkiW7cuKExY8YoODhYb7/9tvbs2aOUlJSnep0AAAAAAAB4MiTsMomtbdpbbTKZlDVr1nu2T05OliRlyZLF6J/6+c7+0u1kXurnVPb29mbfP/74Y/Xr108mk0lvv/22Jk2apMqVKz/exQAAAAAAACDD8EishTk6OqpgwYL63//+p1q1ahnlv/76q5ydnY3dePdTpkwZxcfH68SJE8ZOvtjYWKM+Pj5eS5cuVXh4uN5++21JUlJSkuLi4sx25QEAAAAAAMDySNhZgQ8++EAjR45U0aJFVaVKFe3evVvz5s1Tz549ZWNj88D+Xl5eKleunPr376/BgwcrMTFRn3/+uVHv6OgoR0dHbdy4UaVLl9a1a9c0bdo0/f3330pISMjISwMAAAAAAMAj4pFYKxAQEKDevXtr2rRpatiwoSIjIxUaGqquXbs+VH87OzvNmDFDr7zyijp06KAPP/xQnTp1Murt7e01fvx47du3T40aNVJwcLBy586tzp07m+3EAwAAAAAAgOXZmO4+/Ay4S/XWwZYOAUAmWDZxtKVDyFDOzk46f/6qpcPAc451hozGGkNmYJ0hM7DOkNGehTXm7OyUbh077AAAAAAAAAArwhl2eKBtiydbfVYaz75n4a8fAAAAAABkBnbYAQAAAAAAAFaEhB0AAAAAAABgRUjYAQAAAAAAAFaEM+zwQDU79LN0CACszNIvh1g6BAAAAAB4brHDDgAAAAAAALAiJOysyOnTp+Xq6qo9e/ZYOhQAAAAAAABYCAk7AAAAAAAAwIqQsAMAAAAAAACsCAm7DLBs2TI1aNBAbm5uqlWrliZMmKCUlBSFh4erbt26Zm3vVbZnzx75+fnJ3d1dAQEBio2NNeouX76sgQMHysfHR+XKlZOPj49Gjx6tlJQUY7zAwED17NlTFStW1Lhx4x56XgAAAAAAAFgeCbun7MCBAxo8eLB69+6t9evXa9CgQYqIiNDKlSsfeozIyEj16dNHy5Yt08svv6ygoCD9999/kqSPPvpIR48e1ZQpU/T999/rgw8+UGRkpH788Uej/88//6wiRYpo+fLlatGixVO/RgAAAAAAAGQcEnZPWVxcnGxsbFSoUCEVKlRIdevWVWRkpKpUqfLQY/Tq1Ut16tRRqVKlNGLECN28eVPR0dGSpOrVq2v48OFyd3dXkSJF1K5dO73yyis6ePCg0d/GxkY9evRQsWLFVKRIkad+jQAAAAAAAMg4WSwdwPOmevXqqlChgpo3b65ixYrJx8dH9evXV6FChR56DE9PT+Ozo6OjXn/9dR06dEiS1KZNG23cuFFLlizRiRMndPDgQZ09e9Z4JFaSnJ2dlS1btqd3UQAAAAAAAMg0JOyesmzZsmnevHmKiYnR1q1btW3bNs2fP189evS4Z/ukpKQ0ZXZ2dmbfU1JS5ODgoJSUFAUFBen48ePy9/dXkyZNVL58eXXs2DFNDA9yr3kBAAAAAABgeSTsnrIdO3bo999/V0hIiNzd3RUSEqJPP/1Ua9asUePGjXX9+nWz9idPnkwzxv79+1WqVClJt18ycfz4cXXo0EH79+/X9u3btWzZMpUrV06SdO3aNZ0/f14mkyndmOzt7R9qXgAAAAAAAFgeZ9g9Zfb29po0aZLmzJmjuLg4/fbbb9q9e7cqVKggDw8PXbx4UbNnz9bp06e1YMECbd26Nc0YY8eO1ZYtW3Tw4EH169dP+fPnl5+fn5ydnZUlSxatXbtWp0+f1m+//abg4GAlJCQoISEh3Zgedl4AAAAAAABYHgm7p6xKlSoaMWKEoqKi1LBhQ4WEhKhy5cr6+OOP9eabb6pHjx6aMWOGGjZsqJ07d6pnz55pxggODtbw4cPVokULpaSkaObMmXJwcFCBAgU0YsQIff/992rQoIH69++vChUqqHHjxoqJiUk3poedFwAAAAAAAJZnY7rfs5SApJod+lk6BABWZumXQywdwiNzdnbS+fNXLR0GnnOsM2Q01hgyA+sMmYF1hoz2LKwxZ2endOvYYQcAAAAAAABYERJ2AAAAAAAAgBXhLbF4oC1zvrD6baR49j0L25UBAAAAAMgM7LADAAAAAAAArAgJOwAAAAAAAMCKkLADAAAAAAAArAhn2OGBar03xNIhAHhBRI3oZ+kQAAAAAMDi2GEHAAAAAAAAWBESdo9o2bJlKlu2rPH9yJEj2rx581Mb39XVVStWrEi3PjQ0VJ06dXqosQIDA/Xxxx+nW3/3tQAAAAAAAMDyeCT2Efn5+alGjRrG9+DgYPn7++utt97KlPk//vhjpaSkPJWx7r4WAAAAAAAAWB4Ju0eULVs2ZcuWzfhuMpkydX4nJ6enNtbd1wIAAAAAAADLe+EfiXV1ddWSJUsUEBAgd3d3+fn56ffff9eCBQtUs2ZNVaxYUX369FFCQoIk88dIAwMDderUKU2cOFG+vr6SpM2bN6tp06YqX768fHx8NGzYMN26dStN31T3Kjty5IhatmwpNzc3NWnSRDt27DDq7nwkNjk5WaNHj1b16tXl5uYmf39/rV271mysq1evasCAAfL09JSXl5eGDx+u5OTkdOcGAAAAAACAZb3wCTtJ+uqrrxQUFKQVK1bI0dFRQUFB2rhxo2bMmKGRI0dq/fr1Wrp0aZp+4eHhKly4sDp37qylS5fq0qVL6t69uwICArR27VqNHTtWa9as0YwZMx4pnjlz5iggIEArVqxQpUqV9MEHH+js2bNp2i1YsEA//PCDwsPD9f3336t+/frq27ev4uLijDbr1q1TsWLFtHLlSoWGhmru3LlatWrVo98kAAAAAAAAZAoSdpJatWolX19fvf7662rSpImuXLmiTz/9VC4uLqpXr57KlCmjw4cPp+mXJ08e2dnZKUeOHMqbN6/Onj2rxMREFSxYUIULF5a3t7dmzpyphg0bPlI8gYGBat68uUqUKKGwsDAVKFBACxcuTNPu5MmTyp49uwoXLqxXX31VwcHBmjZtmvLkyWO08fT0VEhIiIoUKaJmzZrJxcVFsbGxj36TAAAAAAAAkCk4w05S0aJFjc/Zs2eXra2tXn31VaMsW7ZsxiOx91OmTBk1aNBA3bp1U8GCBVWtWjXVqVNHtWrVeqR4PD09jc+2trYqW7bsPROGbdu21Q8//KAaNWrIzc1N1atXl7+/v9k5d8WLFzfrkzt3bt28efOR4gEAAAAAAEDmYYedpCxZzPOWNjY2srGxeeRxbGxsNH78eEVHR6tDhw76+++/1b17dw0aNCjdPqnnyd3Jzs7O7LvJZJKDg0Oadq+//ro2bNigadOmqWLFioqOjlajRo20c+dOo42tbdpfcWa/KAMAAAAAAAAPj4TdE7ozsRcTE6ORI0eqZMmS6tKliyIjI9W7d2+tWbNGkmRvb6/k5GTduHHD6HPixIk0Y+7fv9/4nJiYqJiYGJUsWTJNu/nz52v9+vWqUaOGBg4cqLVr16p48eJat27dU7xCAAAAAAAAZCYeiX1COXPm1IkTJ3Tu3Dk5OTlp/vz5ypo1q1q0aKHr169r06ZNKl++vCTJw8NDNjY2mjBhgtq1a6e9e/dq+fLlacacOXOmihYtqjJlymjGjBm6du2a2rZtm6ZdfHy8wsPDlSNHDrm4uGj//v06ffq0unTpkuHXDQAAAAAAgIxBwu4JderUSZ9//rm2b9+unTt3atKkSZowYYLmzJkje3t7Va9eXQMHDpQkFSlSREOHDtW0adM0b948VapUSQMGDEjzyGxwcLBmzJiho0ePqly5coqIiFDevHnTzP3+++/r5s2bGjp0qC5cuKBXXnlFPXr0ULNmzTLl2gEAAAAAAPD02Zg40AwPUOu9IZYOAcALImpEvwwb29nZSefPX82w8QGJdYaMxxpDZmCdITOwzpDRnoU15uzslG4dZ9gBAAAAAAAAVoRHYvFAm2YMtfqsNJ59z8JfPwAAAAAAyAzssAMAAAAAAACsCAk7AAAAAAAAwIqQsAMAAAAAAACsCGfY4YFq9xhr6RAAII1Fg9+3dAgAAAAAkCHYYQcAAAAAAABYERJ2AAAAAAAAgBUhYfcCCQ0NVadOnYzvmzdv1pEjRywXEAAAAAAAANIgYfeCOnfunLp166aLFy9aOhQAAAAAAADcgYTdC8pkMlk6BAAAAAAAANwDCbsM4Orqqq+//lo1atRQjRo1dP78eV25ckUDBw6Ul5eXqlSpovfee0/Hjh0z+oSGhmrQoEH6/PPP5eXlJU9PT/Xt21fXrl0z2qxbt07NmzdX+fLlVaFCBQUEBGjv3r1m865YsSJNLHeXSVLNmjUlSR06dFBoaOjTvgUAAAAAAAB4TCTsMsiSJUs0bdo0TZw4Ufny5VNQUJD++ecfzZw5UwsWLFChQoXUtm1bxcfHG31Wrlyp5ORkLVq0SOPHj9ePP/6oOXPmSJL27t2rXr166Z133tGaNWs0d+5cSdInn3zyWPEtX75ckhQeHq6PP/74Ca8WAAAAAAAAT0sWSwfwvGrWrJnKlCkjSfrpp58UExOjn3/+WY6OjpKkoUOHateuXYqKilK3bt0kSXny5FFYWJjs7OxUvHhxVa1aVb///rskyd7eXkOGDFFAQIAk6dVXX1XLli0VFhb2WPHlzZtXkpQ7d245OTk90bUCAAAAAADg6SFhl0GKFClifN6/f7+Sk5NVvXp1sza3bt3S0aNHje9FixaVnZ2d8d3JyUnnzp2TJJUpU0ZOTk6aNm2ajhw5opMnT+rPP/9USkpKBl8JAAAAAAAAMhMJuwySNWtW47O9vb3y5MmjqKioNO1y5MhhfHZwcEhTn/pyiJ07dyooKEi1a9dWxYoV1bx5c504cUJDhgxJN4akpKQnuQQAAAAAAABYAAm7TFCqVCldvnxZklSsWDFJUnJysvr166e6devKz8/vgWN88803qlatmsaPH2+U7dixQ9LtpJ6NjY3s7e3NXlJx8uTJdMezsbF5rGsBAAAAAABAxuKlE5nA29tbHh4e6tWrl/bs2aPjx48rLCxMP/74o1xcXB5qjIIFC+rAgQP6/fffFRcXp7lz5+qbb76RJCUkJEiSPDw8FBUVpQMHDmjfvn0aMmTIPXftSVLOnDklSQcPHjR78QUAAAAAAAAsi4RdJrCxsdGkSZNUsmRJBQcHq1mzZjpx4oQiIiJUsmTJhxqjZ8+eKlu2rLp06aLmzZtr/fr1GjVqlCQpJiZGkvTpp5/KyclJLVu2VM+ePdWqVSsVLFjwnuM5OjoqMDBQX3zxxWO/uAIAAAAAAABPn40p9ZA0IB21e4y1dAgAkMaiwe8/UntnZyedP381g6IBbmOdIaOxxpAZWGfIDKwzZLRnYY05OzulW8cOOwAAAAAAAMCK8NIJPNDG8P5Wn5XGs+9Z+OsHAAAAAACZgR12AAAAAAAAgBUhYQcAAAAAAABYERJ2AAAAAAAAgBXhDDs8UN1+kywdAgA8lgUfdbB0CAAAAADwyNhhBwAAAAAAAFgREnYAAAAAAACAFSFhl4mOHDmizZs3Z8pcf//9t6KjozNlLvw/9u48qqqq/+P454ogplRqOKSiRXVDGSRxwESGMkUc4dFIxQnRR0wftSfFxBTTkLJM0cyBTE0rNBNUUJ8sc4icTcoZgRzKVJxwCAR+f7S6v8gxA+4F36+1WOvefc7e53uO+x8/d59zAAAAAAAAig6BXQkKDw9XampqiRzrtdde06ZNm0rkWAAAAAAAACg6BHYlqKCgoEweCwAAAAAAAEWHwK6EhISE6KefftKMGTPk5+enq1evasqUKfLz85OLi4u6du2qlJQUSdL+/ftlNBq1d+/eQmP06NFDkyZNkiSdPHlSw4cPV/PmzeXu7q7w8HAdO3ZMkhQREaGUlBR98cUXMhqNkqTz589r9OjRatmypRo2bKiWLVsqJiZG+fn5JXgVAAAAAAAAcCcEdiUkNjZWtWvXVr9+/bRs2TINHz5cycnJioqK0ooVK+Tm5qb+/fvr+++/l5OTk4xGoxITE039jx8/rp07dyowMFDZ2dl66aWXdOHCBcXFxWnRokW6dOmSevbsqUuXLmnMmDHy8PCQv7+/Nm/eLEkaNWqU0tLSNGvWLK1Zs0aDBg3S/Pnz9dVXX5nrkgAAAAAAAOAmCOxKyMMPPywrKys98MADysrK0tdff62oqCh5eXnJ0dFRkZGRatiwoeLi4iRJgYGBSkpKUl5eniQpMTFRRqNRTk5OSkhI0MWLF/Xuu++qYcOGcnZ21rRp03ThwgUlJibKzs5O1tbWsrW1lb29vSTJy8tLkyZNkouLi+rWrasePXqoVq1aOnjwoNmuCQAAAAAAAG5EYGcGhw4dkiS5u7sXam/cuLEOHz4sSerQoYMuXLhgWiGXkJCgLl26SJIOHz6sxx57TA8//LCpb9WqVeXo6Gga+69eeuklpaen680339SAAQPk7e2tkydPckssAAAAAACAhSlv7gLuR7a2tjdtz8/PV/nyv/+TVKtWTa1atdKqVatUpUoVHT9+XB06dLhjf2tr65u2DxgwQOnp6erQoYM6deokV1dX9e7du4jOCAAAAAAAAEWFFXYlyGAwSJKeeOIJSdKuXbsKbd+1a5dpm/T7bbEbNmzQmjVr5OXlpWrVqkmSHB0dlZ6ervPnz5v2zcrKUnp6uhwdHQsdS5L27dunzZs3KzY2VsOHD1dAQICqVKmi06dP8zZZAAAAAAAAC0NgV4IqVaqkjIwMVahQQQEBARo/frw2b96stLQ0RUdH68cff1SvXr1M+/v4+MjKykqLFy9WYGCgqb1jx46qWrWqRowYoR9//FE//vijRowYoQcffFABAQGmY1PLa34AACAASURBVB0/flwnTpyQvb29ypcvr+TkZB0/fly7d+9WeHi4cnJylJOTU+LXAQAAAAAAALdGYFeC+vTpo40bN6pjx46aMGGCvLy89OqrryowMFDff/+94uLiCj3XztraWgEBAbK1tZWPj4+pvUKFCoqLi5ONjY169uyp3r17y87OTosXL9aDDz4oSerRo4fS09PVrl07lStXTm+++abWrFkjf39/vfrqq3Jzc1PHjh2Vmppa0pcBAAAAAAAAt2Eo4J5IizZ06FBVr15dkZGRZquh9X9nmu3YAPBPLBn1/6uW7e3tdPr0JTNWg/sB8wzFjTmGksA8Q0lgnqG4lYY5Zm9vd8ttvHTCQm3evFkHDhzQV199pYSEBHOXAwAAAAAAgBJCYGeh4uPjtWXLFkVERJheJGEu/5sy2OJTaZR+peHXDwAAAAAASgKBnYWaPn26uUsAAAAAAACAGfDSCQAAAAAAAMCCENgBAAAAAAAAFoRbYnFHL4z5yNwlAECRWjwsyNwlAAAAAMAtscIOAAAAAAAAsCAEdn+ydetWGY1G/fLLL5IkPz8/vf/++2auCgAAAAAAAPcTAjsAAAAAAADAghDYAQAAAAAAABakzAV2ERERCgkJKdS2d+9eGY1GZWRkaP369QoMDJSbm5t8fHwUGxur69ev33HcixcvqkuXLurRo4cuX76sK1euaPTo0WrRooVcXFzUrVs3paSkSJJefvll/ec//zH1TUlJkdFoVGJioqktKipKgwYNkiQdOHBAYWFh8vDwkLOzs9q0aaMVK1aY9r1+/brefvtttWjRQu7u7ho9erReeeUVRUREmPbZsWOHgoOD5erqqueee07vvPOOfvvtN9N2o9GoZcuWqUePHnJxcZGPj48+++yzv3l1AQAAAAAAUNzKXGDXuXNn7dixQ6dOnTK1rVy5Uu7u7jp06JCGDBkif39/JSQkaOTIkVq0aJGio6NvO2Z2drb69++vSpUqae7cuapUqZKmT5+uI0eOKC4uTklJSXJyctLLL7+sK1euyMfHR999953y8/MlSd99950MBoO2bdtmGnPjxo3y8/PTlStX1K9fP1WvXl3x8fFKSEhQkyZNFBkZqTNnzkiSpkyZohUrVmjSpEmKj49XTk6OVq9ebRpr//79Cg0NVevWrbVy5UpNnDhRX3/9tcaPH1/oPKZMmaIePXooKSlJrVu31vjx43XixIl/eskBAAAAAABQhMpcYNesWTPVqlVLSUlJkqS8vDwlJSWpc+fOmjNnjvz9/RUWFqb69eurXbt2GjZsmD799FNdunTppuNdu3ZN//73v2VjY6M5c+bogQcekCRlZmaqUqVKqlOnjurWratRo0YpNjZWVlZW8vHx0YULF7Rv3z5J0rfffis/Pz9t375dknT06FGdPHlSvr6+unr1qvr06aPIyEg9/vjjcnR01MCBA5Wbm6uMjAxdvXpVn3zyiYYPHy5fX189+eSTio6Olr29vanGuLg4eXt7KzQ0VPXq1ZOnp6eioqK0fPly/frrr6b9goKC1K5dO9WtW1dDhw5Vfn6+9u7dWyz/DgAAAAAAALg35c1dQFEzGAzq2LGjVq1apb59+yolJUUXL15Uu3btFB0drc6dOxfav0mTJrp+/bqOHj160/Hmz5+v3NxcvfDCC6awTpJCQ0MVHh4uT09Pubu7y8vLSx07dlSFChVUoUIFOTs769tvv1W9evW0b98+ffrpp/rXv/6lU6dOaePGjXJ1ddUjjzwiSerevbtWrFih/fv3KyMjQwcOHJD0e9iYlpama9euyd3d3XRsGxsbubi4mL7v379fmZmZhfYpKCiQJKWlpal69eqSpPr165u229nZSZJyc3P/9jUGAAAAAABA8SlzgZ30+22xs2bNUkZGhlatWiU/Pz89+OCDsrW1vWHfvLw8SVL58je/FA0aNNCQIUPUv39/rV27Vm3atJEkeXh46JtvvtHmzZu1efNmLV68WLNmzVJ8fLyefPJJ+fj46NtvvzWtmnNxcVGdOnW0bds20+2wknTq1CkFBwerRo0a8vX1lY+Pj6pXr66goKBCdf1xe+3NWFtbq3PnzgoLC7th259X4tnY2Nyw/Y9gDwAAAAAAAJahzN0SK/2+kszd3V2rV6/Wl19+aVpV5+joqF27dhXad+fOnbK2tpaDg8NNx/L29lbLli314osvasKECTp//rwkacaMGdq1a5dat26tqKgorVu3TtbW1tqwYYMkydfXVzt37tTGjRvVvHlzSZKnp6e+/vprbdu2zRTYrV69WpcvX9bixYs1cOBA+fn56dy5c5J+D9Pq1asnW1tbff/996aacnNzTbfbStITTzyhtLQ01atXz/SXlZWlmJgYXb58uQiuKAAAAAAAAEpKmQzsJKlLly6Ki4uTjY2NvLy8JEmDBg1ScnKy5s6dq4yMDCUnJ2v69Onq2rWr6RbRW/nvf/8rg8FgekHFiRMnFBUVpa1bt+rEiRNKTEzUpUuX5ObmJklq2LChHn74YX3xxRdq1qyZpN8Du+TkZNWsWVNPPvmkJKlmzZrKzs7W2rVrdeLECa1fv17jxo2TJOXk5KhixYrq3r273nvvPW3YsEFpaWl6/fXX9fPPP8tgMEiSwsLCtHfvXkVHRystLU3btm3TqFGjdOnSpUIr7AAAAAAAAGD5yuQtsZLk7++vSZMmqX379qbbSr28vBQTE6PZs2dr2rRpql69unr16qWBAwfecTw7OzuNGTNGw4YNU0BAgCIjIxUTE6NXXnlF58+fV7169RQdHa2mTZua+vj4+Ojzzz83tTVv3lwFBQWm1XV/1JmamqqJEyfqypUrcnBwUHh4uObMmaPU1FS1atVKw4cPV05OjkaOHKnc3Fy1b99e7u7usra2liQZjUbTOS1ZskR2dnby9fXVyJEji/KSAgAAAAAAoAQYCniImcX78ssv1bhxY1WpUsXU1rZtW3Xo0EGDBw8u9uO/MOajYj8GAJSkxcOCzF0Cyih7ezudPn3zN88DRYE5hpLAPENJYJ6huJWGOWZvf+u7PcvsCruyZO7cuVq2bJlGjBghW1tbLV++XMePH1fbtm3NXRoAAAAAAACKWJl9hl1ZMmXKFBkMBvXs2VMdO3bUd999p3nz5snR0dHcpQEAAAAAAKCIcUss7oqlLyNF6VcaliujdGOOoSQwz1DcmGMoCcwzlATmGYpbaZhjt7sllhV2AAAAAAAAgAUhsAMAAAAAAAAsCIEdAAAAAAAAYEF4SyzuqO2EpeYuAQDMYtEg3sYNAAAAoOT9rcAuOztbixcv1pYtW3T69GlNnz5dGzduVIMGDeTp6VlcNQIAAAAAAAD3jbu+JfbUqVPq0qWLZs2aJUnKyMhQTk6O9uzZo7CwMKWkpBRbkWVZRESE+vTpY+4yAAAAAAAAYCHueoVddHS0rK2ttX79ej300ENydnaWJE2bNk0DBw7UzJkzWWV3D8aMGaP8/HxzlwEAAAAAAAALcdcr7DZv3qwhQ4aoWrVqMhgM/z9AuXLq2bOnDhw4UCwFlnV2dnZ66KGHzF0GAAAAAAAALMRdB3b5+fmqUKHCTbfl5eWpoKCgyIoqS4xGo5YtW6YePXrIxcVFPj4++uyzz0zb/3xLbF5enmJiYuTl5SVnZ2d16NBBycnJpn337Nmj4OBgNWrUSM2aNdOrr76q8+fPm7avXbtWQUFBcnV1lZubm4KDg7V37967rgUAAAAAAADmd9eBXePGjTVnzhxdu3bN1PbHSrv4+Hg988wzRV9dGTFlyhT16NFDSUlJat26tcaPH68TJ07csN+SJUv0v//9T7GxsVqzZo3atm2rV155RceOHVNeXp4GDRokT09PrVq1SnPmzFFqaqpiYmIkSXv37tWwYcMUGBiopKQkLVq0SJI0duzYe6oFAAAAAAAA5nHXz7D773//q+7du+uFF15Q8+bNZTAYtGDBAh05ckRpaWlavHhxcdZZqgUFBaldu3aSpKFDh2rhwoXau3evateuXWi/zMxMVaxYUbVr15a9vb3Cw8Pl6uqqhx9+WJcuXdK5c+f0yCOPqHbt2qpTp45mzpyp3NxcSZK1tbXGjRun4OBgSVKdOnXUtWtXRUZG3lMtAAAAAAAAMI+7DuyMRqM+//xzxcbG6ttvv5WVlZW++eYbNW3aVJMmTdLTTz9dnHWWavXr1zd9trOzkyRT0PZn3bt31//+9z+1atVKzs7O8vLyUocOHUx9+vbtqwkTJig2NlbPPvusfH191aZNG0mSk5OT7OzsNHv2bB05ckSZmZnav3//DS+0uNtaAAAAAAAAYB53HdhJv4c977zzzk23Xb16VRUrViySosoaGxubG9pu9sy/xx9/XF9++aVSUlK0ZcsWrV69WrNnz9a8efPk6empUaNGqUePHvrmm2+0efNmjR49WvHx8Vq4cKFSUlI0YMAAPffcc3rmmWcUFBSkjIwMjRs37p5qAQAAAAAAgHnc9TPs/ngm2s188803CggIKJKC7meLFy/WunXr1KpVK40ePVrJycl67LHHtHbtWv30008aN26c7O3t1aNHD82aNUsxMTHaunWrzp49qwULFujZZ5/Ve++9p169eql58+amZ9MRyAEAAAAAAJQed73CbtKkScrLyzO90VSSsrKyNHHiRCUlJcloNBZHffeVc+fOKTY2Vg888ICeeuop7du3T8ePH1doaKiqVKmi5ORk5eTkqH///pKk5ORkOTg4qEqVKqpZs6Y2bNigPXv2qFq1atqwYYMWLFggScrJybnlG34BAAAAAABgWe46sIuMjNSkSZOUk5OjAQMG6PPPP9dbb72lnJwcjRw5Ur179y7OOu8L//73v3Xt2jVFRUXpzJkzqlWrloYMGaIuXbpIkubOnau3335b3bp1U35+vpo2bao5c+aoXLlyGjp0qH799VeFhobKyspKRqNRkydP1vDhw5WamioPDw8znx0AAAAAAADuhqHgb9wvuWLFCo0ZM0b16tVTenq6nn/+eY0ZM0Y1a9YszhphZm0nLDV3CQBgFosGtTV3CShl7O3tdPr0JXOXgTKMOYaSwDxDSWCeobiVhjlmb293y21/66UTnTt3VqVKlTRixAh5e3srNjb2HxcHAAAAAAAA4P/dNrAbO3bsTdvr16+vb775RoMGDdIjjzwiSTIYDJowYULRVwizW/N6V4tPpVH6lYZfP1C6MccAAAAAlBa3Dey2bNlyy221atXSwYMHdfDgQUm/B3YAAAAAAAAA/pnbBnZfffVVSdUBAAAAAAAAQFK5ohooMzOzqIYCAAAAAAAA7lt3/dKJixcv6r333tP27duVk5Njas/Pz9fVq1d19uxZ7d+/v1iKhHl1nJxo7hIAwOLEhfqauwQAAAAAZdRdr7CLjo5WfHy86tSpI0mqWLGinJycdO3aNWVlZfHCCQAAAAAAAKAI3HVgt3HjRg0ZMkSzZs3Siy++qJo1a+q9997TmjVrZDQadeTIkeKsEwAAAAAAALgv3HVgd+HCBbm7u0uSHB0d9cMPP0iSKlWqpL59+2rDhg3FUiDuXZ8+fRQREWHuMgAAAAAAAPA33HVg9/DDDys7O1uSVL9+fZ09e1bnz5+XJNWqVUunTp0qngoBAAAAAACA+8hdB3aenp6aPXu2fv75Zzk4OOihhx7SihUrJEkbNmxQlSpViq1IAAAAAAAA4H5x14Hd0KFD9csvv+jVV1+VwWDQwIEDNXnyZLVo0UIffvihgoKCirPOUsdoNGrp0qUKDg6Wi4uL2rVrpz179mjJkiXy9vbWM888oxEjRhR64+4nn3yi9u3by8XFRe7u7urXr58yMzMlSRERETIajTf8hYSESPr9bb3Tp09Xy5Yt5e7urujoaOXl5RWqae3atQoKCpKrq6vc3NwUHBysvXv3ltxFAQAAAAAAwB3ddWBXt25drV27Vq+99pokqW/fvpoyZYratGmjN998Uy+//HKxFVlavfvuuxowYIASEhJUuXJlDRgwQOvXr9fcuXMVHR2tdevWadmyZZKkNWvWKDo6WuHh4VqzZo1mz56tEydOKCYmRpI0ZswYbd682fT3xhtvyMrKSgMHDpQkzZo1SwsXLlRkZKSWLVumCxcuaNu2baZa9u7dq2HDhikwMFBJSUlatGiRJGns2LElfFUAAAAAAABwO+Vvt3HGjBk3bf/qq69Mn6tVq6YTJ05o5syZGjx4cNFWV8p169ZNfn5+kqROnTppwoQJGj9+vOrWraunnnpK8+bN0+HDhyVJVatW1Ztvvql27dpJkmrXrq2AgAAlJiZKkuzs7GRnZydJOnDggKKjozVq1Ci1bNlSBQUFWrJkifr27au2bdtKkiZMmKBvv/3WVIu1tbXGjRun4OBgSVKdOnXUtWtXRUZGlszFAAAAAAAAwF25Y2BnMBhkZWWlgoKC2w5kMBgI7P7CwcHB9LlixYoqV66c6tSpY2qztbU13RLbtGlTHTp0SDNmzNDRo0eVnp6uQ4cOqUaNGoXGPHPmjAYNGiR/f3/17t1bknTu3DmdOXNGzs7Opv1sbGzUoEED03cnJyfZ2dlp9uzZOnLkiDIzM7V//37l5+cXy7kDAAAAAADg3tw2sHvmmWe0e/duPfbYYwoICFBAQIDq1q1bUrWVeuXLF768BoNBBoPhpvuuWLFCkZGR6tixozw8PNSzZ09t3LjRtMJOknJycjR48GDVrFlT48ePv2GMv4aqNjY2ps8pKSkaMGCAnnvuOT3zzDMKCgpSRkaGxo0b9w/OEAAAAAAAAEXttoHdkiVLdOrUKSUnJys5OVnTp0+Xk5OT2rdvr3bt2t2w+gv3Li4uTsHBwYVuUf34448LhXCvvfaafv31Vy1btqxQGFe1alXVqFFDu3fvlo+Pj6TfX0Kxb98+eXh4SJIWLFigZ599Vu+9956p35YtWyT9HvTdKkgEAAAAAABAybptYCdJNWrUUJ8+fdSnTx+dOHFCycnJWrVqld5++225ubkpICBAbdu21SOPPFIS9ZZZNWvW1M6dO3XgwAHZ2tpq1apVSkpKUrVq1ST9/lKJP15YUVBQoNOnT5v62tvbq1+/fpo2bZoee+wxubq6atGiRTp58mSh8Tds2KA9e/aoWrVq2rBhgxYsWCDp95V7FSpUKNkTBgAAAAAAwE3dMbD7s9q1a6t///7q37+/fvrpJ61Zs0bLly/X5MmT5eHhoY8++qiYyiz7xo4dq8jISAUHB6tixYpydXXVhAkT9Prrr+vkyZNaunSprly5oh49etzQ9+DBg+rTp48KCgr03nvv6dy5c2rTpo2ef/550z5Dhw7Vr7/+qtDQUFlZWcloNGry5MkaPny4UlNTTSvxAAAAAAAAYF6Ggju9TeIWzp8/ry+//FJr165VSkqKrK2ttXv37qKuDxag4+TEO+8EAPeZuFBfc5cAC2Rvb6fTpy+ZuwyUYcwxlATmGUoC8wzFrTTMMXt7u1tu+1sr7LKysvTll19qzZo12rZtm6ysrOTl5aWYmBj5+vIfFwAAAAAAAOCfumNgd/bsWa1bt05r1qzRjh07TCHd5MmT5evrq0qVKpVEnTCjxIiOFp9Ko/QrDb9+oHRjjgEAAAAoLW4b2IWEhGjXrl0qX768WrZsaVpJR0gHAAAAAAAAFI/bBnbbt29XuXLlZDQadfXqVS1fvlzLly+/6b4Gg0FxcXHFUiQAAAAAAABwv7htYNekSRPT59zc3GIvBgAAAAAAALjf3TawW7RoUUnVAQv24tQkc5cAAECpN6Onl7lLAAAAQClRztwFAAAAAAAAAPh/BHYAAAAAAACABSGwu08YjUYlJCSYuwwAAAAAAADcAYEdAAAAAAAAYEEI7AAAAAAAAAALQmBnQZYvXy5/f385OzvL19dX06dPV35+vvLz8/X+++/rhRdekLOzszw8PDRkyBBlZWWZ+q5du1ZBQUFydXWVm5ubgoODtXfv3kLjHzlyRF27dpWzs7M6deqkLVu2lPQpAgAAAAAA4A4I7CzEgQMH9Prrr2v48OFat26dXnvtNcXFxSkxMVHz58/XwoULFRkZqbVr1+qdd97Rzp07NWvWLEnS3r17NWzYMAUGBiopKUmLFi2SJI0dO7bQMRYuXKjg4GAlJCSocePGGjRokH755ZcSP1cAAAAAAADcGoGdhTh27JgMBoMeffRRPfroo2rdurXmz5+vpk2b6rHHHlNMTIxatWql2rVry9vbW15eXjp06JAkydraWuPGjVOPHj1Up04dubq6qmvXrqbtfwgJCVFQUJAcHR0VGRmpGjVq6JNPPjHH6QIAAAAAAOAWypu7APzOy8tLbm5uCgoKUr169dSyZUu1bdvWFODt3r1bU6dOVXp6uo4ePaq0tDR5eHhIkpycnGRnZ6fZs2fryJEjyszM1P79+5Wfn1/oGO7u7qbP5cqVU4MGDXT48OESPU8AAAAAAADcHivsLIStra0+/vhjLVu2TJ06ddK+ffsUEhKiGTNm6P3331e/fv2UnZ0tLy8vxcTEqGPHjqa+KSkp8vf31/79++Xi4qIRI0ZozJgxNxzDysqq0PeCggLZ2NgU+7kBAAAAAADg7rHCzkJs2bJFe/bs0eDBg+Xi4qLBgwdr/PjxSkpK0s8//6yhQ4eqb9++pv0zMzNVvvzv/3wLFizQs88+q/fee6/QeNLvoZzBYJAk7du3Tz4+PpKk3NxcpaamKigoqITOEAAAAAAAAHeDwM5CWFtba+bMmbKzs5Ovr6/OnDmjrVu3qlGjRpKkzZs3q1WrVsrPz9cnn3yi3bt3y83NTZJUs2ZNbdiwQXv27FG1atW0YcMGLViwQJKUk5OjChUqSJLmzZsnBwcHOTk5ae7cucrOzlb37t3Nc8IAAAAAAAC4KW6JtRBNmzbVm2++qfj4eAUEBGjw4MFq0qSJxowZo5iYGF28eFFdunRR3759df78eb3yyis6cuSIrl69qqFDh6pBgwYKDQ1VUFCQ1q1bp8mTJ0uSUlNTTccIDw/X3Llz1alTJ6WnpysuLk5Vq1Y11ykDAAAAAADgJgwFBQUF5i4Clu3FqUnmLgEAgFJvRk8vc5eAMsDe3k6nT18ydxko45hnKAnMMxS30jDH7O3tbrmNFXYAAAAAAACABeEZdrijz4a3s/hUGqVfafj1A6UbcwwlgXkGAACAosAKOwAAAAAAAMCCENgBAAAAAAAAFoTADgAAAAAAALAgPMMOd9Rn5jpzlwAAQJnxdjdPc5cAAAAAC8cKOwAAAAAAAMCCENgBAAAAAAAAFoTA7j7y/vvvy8/Pz/TdaDQqISHBjBUBAAAAAADgr3iG3X1s8+bNevDBB81dBgAAAAAAAP6EwO4+Zm9vb+4SAAAAAAAA8BfcEmvBDhw4oLCwMHl4eMjZ2Vlt2rTRihUrJEkhISEaM2ZMof3/2paUlCR/f3+5urqqf//+OnfuXKH9uSUWAAAAAADA8hDYWagrV66oX79+ql69uuLj45WQkKAmTZooMjJSZ86cuWP/7du3a8SIEerSpYsSEhLUsmVLLV68uAQqBwAAAAAAwD/BLbEW6urVq+rTp49CQkJUsWJFSdLAgQO1dOlSZWRk3LH/4sWL1axZMw0YMECS9Nhjj2n37t1KTU0tzrIBAAAAAADwDxHYWahq1aqpe/fuWrFihfbv36+MjAwdOHBAkpSXl3fH/ocPH5a3t3ehtkaNGhHYAQAAAAAAWDgCOwt16tQpBQcHq0aNGvL19ZWPj4+qV6+uoKCgW/a5fv266bPBYFBBQUGh7dbW1sVWLwAAAAAAAIoGgZ2FWr16tS5fvqzFixfLyspKkrRp0yZJUkFBgaytrZWdnW3aPz8/X8eOHdPjjz8uSXr66ae1e/fuQmP+8MMPJVQ9AAAAAAAA7hUvnbBQNWvWVHZ2ttauXasTJ05o/fr1GjdunCQpJydHjRo10qZNm7Rp0yZlZGQoKipKFy9eNPXv3bu3UlNTNXXqVKWnp+vTTz/V6tWrzXU6AAAAAAAAuEussLNQ/v7+Sk1N1cSJE3XlyhU5ODgoPDxcc+bMUWpqqvr166effvpJQ4cOlY2Njf71r38pICDA1N/FxUWzZs3SO++8ow8//FDOzs7q16+fVq5cacazAgAAAAAAwJ0YCv76oDPgL/rMXGfuEgAAKDPe7uZp7hJQitnb2+n06UvmLgNlHPMMJYF5huJWGuaYvb3dLbdxSywAAAAAAABgQbglFnf00eAXLD6VRulXGn79QOnGHENJYJ4BAACgKLDCDgAAAAAAALAgBHYAAAAAAACABSGwAwAAAAAAACwIz7DDHQ2a+5W5SwAAoMyb0LmJuUsAAACAhWCFHQAAAAAAAGBBCOzuYxs2bNCRI0fMXQYAAAAAAAD+hMDuPnXq1CkNHDhQZ8+eNXcpAAAAAAAA+BMCu/tUQUGBuUsAAAAAAADATRDYFQOj0ahPP/1UgYGBcnV1VWBgoLZv315on/j4eLVp00aurq7q0KGDvvjiC9O2rVu3ymg06pdffrll2+XLlzVmzBg1bdpUTZs2VUxMjEJCQhQbG2vqs379egUGBsrNzU0+Pj6KjY3V9evXJUne3t6SpF69eikiIqLYrgUAAAAAAAD+HgK7YvLWW28pODhYX3zxhZydnRUaGqpjx45JkpYsWaKpU6dq+PDhWrVqlfr3769JkyYVCu3uJCIiQjt27NCMGTO0YMEC7du3r1AouG7dOg0ZMkT+/v5KSEjQyJEjtWjRIkVHR0uS6VixsbEaM2ZMEZ45AAAAAAAA/ony5i6grOrWrZu6desmSRo3bpy2bNmi+Ph4vfLKK/rggw/08ssvq23btpIkBwcHnTx5Uh988IG6dOlyx7GPHTumdevW6aOPPlLTpk0lSVOnTpWvr69pnzlz5sjf319hYWGSpPr16+v8+fOaNGmShg0bpqpVq0qSHnroIdnZ2RXpuQMAAAAAAODeaiBs6QAAIABJREFUEdgVkyZNmpg+W1lZydnZWYcOHVJWVpZOnTqlmJgYTZkyxbTP9evXlZeXp5ycnDuOvW/fPklSo0aNTG1Vq1ZV/fr1Td8PHz6szp0731DT9evXdfToUdWoUeNeTw0AAAAAAADFiMCumJQvX/jS5ufny2AwyNraWpI0duxY0+q42/X7Q15enumzlZWVpNu/OMLW1vaWY9zqGAAAAAAAADA/nmFXTH744QfT5+vXr+uHH35QgwYNZGdnpxo1auj48eOqV6+e6e/bb79VXFycypUrZwr1srOzTWNkZGSYPhuNRhkMBn3//femtvPnzyszM9P03dHRUbt27SpU086dO2VtbS0HBwcZDIaiPmUAAAAAAAAUAQK7YjJ//nwlJycrLS1Nr7/+ui5evKgXX3xRkjRo0CB99NFH+uyzz/TTTz9p5cqVmjx5suzt7SVJTz31lB544AF98MEH+umnn7Rx40bNnz/fNHbdunX1wgsvaMKECdq+fbsOHjyoV199VVevXjUFcYMGDVJycrLmzp2rjIwMJScna/r06eratavs7OxUqVIlSdLBgwd17ty5Er46AAAAAAAAuBXujSwm3bp10wcffKD09HS5urpq4cKFpufGvfTSS8rJyVFcXJzeeOMN1ahRQ+Hh4RowYIAkqXLlynr77bc1ZcoUtWvXTk8//bRGjRqlwYMHm8afOHGiJkyYoIEDB6p8+fJ66aWXlJaWZlqd5+XlpZiYGM2ePVvTpk1T9erV1atXLw0cONB0jJCQEE2ZMkVbt27VzJkzS/gKAQAAAAAA4GYMBbd7EBruidFo1FtvvaVOnToVy/i//fabNm3apBYtWuiBBx6QJOXm5qpZs2Z6/fXXb3jZxD81aO5XRToeAAC40YTOTe68E+579vZ2On36krnLQBnHPENJYJ6huJWGOWZvb3fLbaywK4VsbGw0fvx4tWrVSmFhYcrPz9f8+fNlbW2tVq1ambs8AAAAAAAA/AMEdqWQwWDQ7Nmz9dZbb+lf//qX8vPz5e7uro8++khVq1Yt8uPNCvOz+FQapV9p+PUDpRtzDCWBeQYAAICiQGBXDA4ePFjsx2jYsKEWLFhQ7McBAAAAAABAyeItsQAAAAAAAIAFIbADAAAAAAAALAi3xOKOXlm4ydwlAABQ5kX4NzJ3CQAAALAQrLADAAAAAAAALAiBHQAAAAAAAGBB7tvALiQkRGPGjDF9nzNnjpo1ayZ3d3elpqaasTIAAAAAAADcz+7bwO7PLl++rHfffVcvvfSSVq1apaefftrcJQEAAAAAAOA+xUsnJGVnZ6ugoEDNmzdX7dq1zV0OAAAAAAAA7mNleoXdgQMHFBYWJg8PDzk7O6tNmzZasWJFoX22bt2qVq1aSZJ69+6tkJAQU3vPnj3l7u4uZ2dnderUSRs3brzt8fz8/BQTE6M2bdqoefPm+vHHH3X16lVNmTJFfn5+cnFxUdeuXZWSkmLqExERodGjRysqKkoeHh5q1qyZZs6cqcOHDys4OFiurq7q1KlTodt0L1y4oNGjR6tZs2Zq2rSpwsLCdPTo0UJjDhs2TCEhIWrcuLGWLFkiSVq2bJnat28vV1dXtW7dWh9//PE/u8AAAAAAAAAocmU2sLty5Yr69eun6tWrKz4+XgkJCWrSpIkiIyN15swZ037u7u764osvJEmxsbGKjY3Vzz//rLCwMDVu3FiJiYlatmyZatWqpVGjRiknJ+e2x/3kk0/0xhtvaPbs2XJyctLw4cOVnJysqKgorVixQm5uburfv7++//57U5+VK1fK1tZWy5cvV+/evTV9+nQNHjxYAwcO1NKlS2Vtba0JEyZIkvLz8zVgwAD9+uuvmjdvnpYsWaJHH31U3bt317lz50xjJicnq3Xr1oqPj1fr1q01f/58vfHGG+rdu7cSExMVGhqqt956Sx9++GFRXnYAAAAAAAD8Q2U2sLt69ar69OmjyMhIPf7443J0dNTAgQOVm5urjIwM0342NjaqWrWqJOmhhx7Sww8/rNzcXP3nP//RsGHDVLduXT399NPq06ePsrKydPbs2dse18/PT02bNpWbm5uOHj2qr7/+WlFRUfLy8pKjo6MiIyPVsGFDxcXFmfpUrVpVI0eOlIODg/r06SNJat++vXx9fWU0GhUYGKjDhw9Lkr777julpqZq2rRpcnFx0RNPPKGoqCg99NBDio+PN41pb2+vXr16ydHRUY888ojmzZun3r17q2vXrqpfv76Cg4MVEhKiefPmqaCgoIiuOgAAAAAAAP6pMvsMu2rVqql79+5asWKF9u/fr4yMDB04cECSlJeXd9u+Dg4O6ty5sxYsWKCDBw8qMzNT+/fvN/VNTEzUuHHjTPt36NDBtAKubt26pvZDhw5J+n0V3581btxYGzZsKHQ8g8EgSXrggQdMbX+wtbU1rezbt2+f8vLy5OXlVWjM3377TWlpaabvderUMX3OysrSmTNnbqijSZMmmjdvns6ePatHHnnkttcEAAAAAAAAJaPMBnanTp1ScHCwatSoIV9fX/n4+Kh69eoKCgq6Y99Dhw6pR48ecnNzk6enp9q1a6fr16/r3//+t6TfV9G5ubmZ9q9cubLpc4UKFUyfbW1tbzp+fn6+ypf//0v/589/+CPA+ytra2s9/PDDhVbT/eGPsO+vx/5zTX/2R3B5s+MDAAAAAADAPMpsUrN69WpdvnxZixcvlpWVlSRp06ZNknTHW0A/++wz1apVS/PmzTO1ffrpp6a+lStXLhTS3coTTzwhSdq1a1ehFXG7du0ybfu7nnzySZ0/f16SVK9ePUm/B2///e9/1bp1a7Vr1+6GPpUrV1bNmjW1a9cu+fr6mtp37twpe3t7PfTQQ/dUCwAAAAAAAIpemX2GXc2aNZWdna21a9fqxIkTWr9+vek21ju9OKJmzZo6ceKEtmzZohMnTighIUFTp069q75/5uDgoICAAI0fP16bN29WWlqaoqOj9eOPP6pXr173dF6enp5q1KiRhg0bph07dig9PV2RkZH66quv9NRTT92y36BBg7Rw4UItXbpUmZmZio+P18cff6w+ffrccjUfAAAAAAAASl6ZXWHn7++v1NRUTZw4UVeuXJGDg4PCw8M1Z84cpaam3rZvr169lJaWpuHDhysvL0+Ojo6KiorS6NGjlZqaKkdHx7uu44033tDbb7+tV199VVeuXJGTk5Pi4uJueJ7c3TIYDJo5c6ZiYmIUHh6unJwc05i3W7UXHBysa9euafbs2YqKilLdunUVERGh7t2731MdAAAAAAAAKB6GAl4Rijt4ZeEmc5cAAECZF+HfyNwloBSwt7fT6dOXzF0GyjjmGUoC8wzFrTTMMXt7u1tuK7O3xAIAAAAAAAClUZm9JRZF551eXhafSqP0Kw2/fqB0Y46hJDDPAAAAUBRYYQcAAAAAAABYEAI7AAAAAAAAwIIQ2AEAAAAAAAAWhGfY4Y7GfpZi7hIAAEAxGurnbO4SAAAA8CessAMAAAAAAAAsCIEdAAAAAAAAYEEI7AAAAAAAAAALQmAHAAAAAAAAWBACOwAAAAAAAMCCENjdA6PRqKVLlyo4OFguLi5q166d9uzZoyVLlsjb21vPPPOMRowYoZycHFOfHTt2KDg4WK6urnruuef0zjvv6Lfffis05rRp09SqVSu1atVKp0+fVnZ2tqKiotSiRQu5u7srNDRUR48elSTFxsaqdevWher6c9vx48dlNBr1wQcfyNPTU/7+/goLC9OAAQMK9UlJSZGzs7OysrKK63IBAAAAAADgbyhv7gJKq3fffVeTJk1S/fr1FRERoQEDBsjFxUVz585Venq6XnnlFXl4eKh79+7av3+/QkNDNXToUMXExOjkyZOaNGmSzpw5o+joaNOYS5cu1dy5c5Wbmyt7e3v1799fx48f1zvvvKMaNWpo6tSp6t+/v9auXXvXda5evVoff/yxrl27ppMnT2rYsGHKyspS1apVJUmJiYlq1aqV6TsAAAAAAADMixV296hbt27y8/PT448/rk6dOunChQsaP368nnrqKbVp00ZOTk46fPiwJCkuLk7e3t4KDQ1VvXr15OnpqaioKC1fvly//vqracwuXbrIyclJrq6uOnr0qDZt2qSoqCh5enrq8ccf14QJE/TCCy/o/Pnzd11njx495OjoqIYNG8rHx0d2dnZavXq1JOnatWtau3atAgMDi/biAAAAAAAA4J6xwu4eOTg4mD5XrFhR5cqVU506dUxttra2plti9+/fr8zMTLm7u5u2FxQUSJLS0tJUvXp1SVLdunVN2w8dOiRJcnV1NbVVqVJFERERf6vOP49pbW2t9u3bKzExUSEhIfryyy9lY2Mjb2/vvzUmAAAAAAAAig+B3T0qX77wpTMYDDIYDDfd19raWp07d1ZYWNgN2+zt7U2fK1SocMvx78b169dvaPvzmJIUGBioRYsWKTMzU4mJiWrfvr2sra3/9rEAAAAAAABQPLgltgQ88cQTSktLU7169Ux/WVlZiomJ0eXLl2/ax9HRUZL0ww8/mNqys7Pl6empHTt2yNra+oa+mZmZd6ylQYMGMhqNSkhIUEpKirp06fIPzgwAAAAAAABFjcCuBISFhWnv3r2Kjo5WWlqatm3bplGjRunSpUuFVtj92WOPPabnnntOUVFR2rFjh9LS0jR69GjZ2dnJ1dVVjRo10tmzZ/XRRx/p+PHjWrJkiTZu3HhX9QQGBiouLk7169dXw4YNi/JUAQAAAAAA8A8R2JUAo9Go2bNna9euXercubOGDRumJk2aaMaMGbftN3nyZLm4uCg8PFzdunVTbm6u5s2bJxsbGzVv3lxDhgzR3LlzFRAQoJSUFA0dOvSu6unQoYNycnJYXQcAAAAAAGCBDAV/vP0A941Dhw6pS5cu+uabb/TII4/ccf+xn6WUQFUAAMBchvo5m7sE3CV7ezudPn3J3GWgjGOeoSQwz1DcSsMcs7e3u+U2XjpxHzl58qT27t2rBQsWqG3btncV1gEAAAAAAKBkEdjdR86ePavRo0frySef1OjRo++63xsvelp8Ko3SrzT8+oHSjTmGksA8AwAAQFEgsLuPuLi4aPfu3eYuAwAAAAAAALfBSycAAAAAAAAAC0JgBwAAAAAAAFgQbonFHb35xXZzlwAAAHBLYS2fNncJAAAARYoVdgAAAAAAAIAFIbADAAAAAAAALAiBXSm1detWGY1G/fLLL+YuBQAAAAAAAEWIwA4AAAAAAACwIAR2AAAAAAAAgAUhsDOjiIgIhYSEFGrbu3evjEajMjIytH79egUGBsrNzU0+Pj6KjY3V9evXbxgnNjZWfn5+hdpOnz6tBg0a6Ntvv5Uk7dixQz179pS7u7tatGihiRMn6urVq8V3cgAAAAAAALgnBHZm1LlzZ+3YsUOnTp0yta1cuVLu7u46dOiQhgwZIn9/fyUkJGjkyJFatGiRoqOjbzrOyZMntXv3blPb6tWrZW9vr+bNm+v7779Xnz595OLiomXLlik6Olrr16/X8OHDS+Q8AQAAAAAAcPcI7MyoWbNmqlWrlpKSkiRJeXl5SkpKUufOnTVnzhz5+/srLCxM9evXV7t27TRs2DB9+umnunTpUqFx6tatq8aNG2v16tWmtpUrV6pjx44qV66cPvzwQzk7O2vUqFFydHSUt7e3xo8fr6+//lqHDx8u0XMGAAAAAADA7RHYmZHBYFDHjh21atUqSVJKSoouXryodu3a6fDhw3J3dy+0f5MmTXT9+nUdPXr0hrE6d+6s5ORk5eXlKT09XT/88IM6d+4sSTcdy8PDw7QNAAAAAAAAloPAzsw6d+6sH374QRkZGVq1apX8/Pz04IMPytbW9oZ98/LyJEnly5e/YZu/v7+ys7O1detWrVq1Si4uLnJ0dJSkm45VUFBwy7EAAAAAAABgPgR2Zla/fn25u7tr9erV+vLLL02r4hwdHbVr165C++7cuVPW1tZycHC4YZzKlSvr+eef19q1a5WcnGwa54+x/vx8uz/G+mMbAAAAAAAALAeBnQXo0qWL4uLiZGNjIy8vL0nSoEGDlJycrLlz5yojI0PJycmaPn26unbtKjs7u1uOs3LlSv30008KCAgwtYeFhSk1NVUxMTE6evSoNm3apKioKHl7exPYAQAAAAAAWBgCOwvg7++v69evq3379qZbVL28vBQTE6MVK1aoffv2evvtt9WrVy+NGTPmluO0aNFClStXlre3t6pUqWJqf+qpp/TBBx9o27Zt6tixo0aPHq3WrVtr2rRpxX5uAAAAAAAA+HsMBX88zAy4hTe/2G7uEgAAAG4prOXT5i6hxNjb2+n06UvmLgNlHPMMJYF5huJWGuaYvf3N76CUWGEHAAAAAAAAWBReEYo7eq1LE4tPpVH6lYZfP1C6McdQEphnAAAAKAqssAMAAAAAAAAsCIEdAAAAAAAAYEEI7AAAAAAAAAALwjPscEdTV+82dwkAAAAAzKRn0yfMXQIA3HdYYQcAAAAAAABYEAK7MmL58uVq0KCBucsAAAAAAADAP0RgBwAAAAAAAFgQAjsAAAAAAADAghDY3SOj0ahPP/1UgYGBcnV1VWBgoLZv315on2XLlql9+/ZydXVV69at9fHHH5u2LV++XG3atNH48ePVuHFjjRw5UleuXNHo0aPVokULubi4qFu3bkpJSTH1yc3N1dSpU+Xt7a1GjRopODhYe/bsKXTM+Ph4+fn5ydXVVT179lR6erpp24ULFzR69Gg1a9ZMTZs2VVhYmI4ePVpMVwgAAAAAAAD3gsDuH3jrrbcUHBysL774Qs7OzgoNDdWxY8ckSfPnz9cbb7yh3r17KzExUaGhoXrrrbf04YcfmvpnZGQoOztbK1as0MCBAzV9+nQdOXJEcXFxSkpKkpOTk15++WVduXJFkjRx4kR9/vnnGjt2rBISEuTk5KT+/fsrKytLkpSXl6fExETFxsbqk08+0dmzZzVu3DhJUn5+vgYMGKBff/1V8+bN05IlS/Too4+qe/fuOnfuXAlfOQAAAAAAANxKeXMXUJp169ZN3bp1kySNGzdOW7ZsUXx8vEaMGKF58+apd+/e6tq1qySpfv36OnbsmObNm6e+ffuaxggPD1fdunUlSZmZmapUqZLq1KkjOzs7jRo1Sm3atJGVlZWys7P1+eefa8KECXr++eclSWPGjJGtra3Onz9vGm/ixImqX7++JOnFF1/U9OnTJUnfffedUlNTtW3bNlWuXFmSFBUVpe+++07x8fEaOHBg8V4sAAAAAAAA3BUCu3+gSZMmps9WVlZydnbWoUOHlJWVpTNnzsjd3f2G/efNm6ezZ89KkgwGg+rUqWPaHhoaqvDwcHl6esrd3V1eXl7q2LGjKlSooEOHDik3N1eurq6m/cuXL69Ro0ZJkvbs2SODwaB69eqZtj/44IP67bffJEn79u1TXl6evLy8CtX022+/KS0trYiuCAAAAAAAAP4pArt/oHz5wpcvPz9fBoNBFSpUuOn+eXl5hfqVK1dONjY2pu0eHh765ptvtHnzZm3evFmLFy/WrFmzFB8fL2tr6zvWU65cORkMhkJtBQUFkiRra2s9/H/t3Xl0Tve+x/FPEokpqVvEUEJVCCKTITEPcdCjSGk5pramauXU1Jqi9EiOe1NpiVkM6ZA6rkbFCQ2tw6kYG0JrqDgSSlURczOQSLLvH5Z9+zSIVjx51Pu11rNWnv3bv9/+7p3v+rG+2b+9/+u/FBsbW6hfuXLlihwbAAAAAAAA1sEz7B7A4cOHzZ/z8vJ0+PBhNWrUSM7OzqpWrZr2799vsf++ffvk6uqqChUq3HG8BQsWaP/+/ercubNCQ0O1adMmOTo6auvWrapVq5ZKlSplccyCggJ17dpVCQkJRcZar149c+ls7dq1Vbt2bdWsWVNz5swp9LIMAAAAAAAAlBwKdg/gww8/1MaNG3X8+HG98847+vnnn/WXv/xFkjRy5EjFxMRo9erVOnXqlGJjY7VixQoNHjy40F1wt505c0ahoaFKSkrSmTNntG7dOmVkZMjHx0flypXTgAEDFBkZqcTERJ08eVJhYWG6du2aAgICioy1ZcuW8vX11dixY5WcnKzvv/9eU6dO1b///W/Vr1+/WK8LAAAAAAAAfj+WxD6Avn37KioqSt9//728vb0VExOjqlWrSpL69eunGzduaMmSJQoNDZWbm5smT56sAQMG3HW8qVOnaubMmXrrrbd09epV1a5dW+Hh4fL395ckTZgwQQ4ODpoyZYqysrLk5eWl6OhoVa5cuchY7ezstHDhQs2cOVPBwcHKzc1Vw4YNFR0dLXd39+K5IAAAAAAAAHhgdsbth5zhN/Hw8FBERISCgoJKOpSHLjLhm5IOAQAAAEAJGeTPH/hR/FxdXXThQkZJh4E/sEchx1xdXe7axpJYAAAAAAAAwIZQsAMAAAAAAABsCEticV9s/TZSPPoehduV8Wgjx2AN5BkeNnIM1kCewRrIMzxsj0KOsSQWAAAAAAAAeERQsAMAAAAAAABsSKmSDgC2L2rzoZIOAQAAAMBj5gWfp0s6BAAoMdxhBwAAAAAAANgQCnYAAAAAAACADaFgZ0M8PDwUHx9f0mEAAAAAAACgBFGwAwAAAAAAAGwIBTsAAAAAAADAhlCwszFpaWnq06ePGjdurKCgIO3cudNsmzx5skJCQhQaGqpmzZopICBACxcuVGpqqvr16ydvb28FBQXp0KFbb3Xt1auXIiIizP6fffaZPDw8tG/fPnPbiBEjNGPGDOudIAAAAAAAAO6Jgp2NiYmJUb9+/RQfH6+mTZtq5MiROnfunNm+fv16lSlTRnFxcXrllVc0b948/fWvf9Vrr72m1atXy9HRUWFhYZKkDh06aPfu3Wbf3bt3y87OTnv27JEk5eTkKCkpSZ06dbLuSQIAAAAAAOCuKNjZmJdeekkvvPCC6tatq6lTp6pq1ar63//9X7O9YsWKmjhxomrVqqXBgwdLkrp3766OHTvKw8NDvXv3VmpqqiSpY8eOSklJ0eXLlyVJX3/9tQIDA7V3715J0p49e+Tk5KRmzZpZ9yQBAAAAAABwVxTsbIyfn5/5s729vRo1amQW4CSpVq1asrOzkySVK1fO3HZbmTJllJubK0ny8vJSpUqV9PXXX+vYsWPKycnRSy+9pG+++UY3b95UYmKi2rZtK0dHR2ucGgAAAAAAAO4DBTsb4+DgYPHdMAw5OTmZ30uVKlWoz+0C3p22t2vXTjt37tTu3bvVvHlzNW3aVAUFBTp06JC2b9+uwMDA4j0BAAAAAAAAPBAKdjbmyJEj5s83b97UoUOH5O7u/rvH69ixo3bt2qU9e/aoRYsWcnJyUpMmTRQbG6sff/xR7dq1K46wAQAAAAAAUEwo2NmY5cuX6/PPP9fx48c1bdo0ZWZmasCAAb97vNatW+vChQvatm2bAgICJEktW7ZUfHy8mjVrpieeeKK4QgcAAAAAAEAxKLy+EiUqODhYy5Yt0/Hjx+Xp6ano6GhVrFjxd49Xvnx5+fv768iRI/Lw8JAktWjRQgUFBSyHBQAAAAAAsEF2hmEYJR0EbFvU5kMlHQIAAACAx8wLPk+XdAh4iFxdXXThQkZJh4E/sEchx1xdXe7axpJYAAAAAAAAwIawJBZFev1PXjZflcaj71H46wcebeQYrIE8w8NGjsEayDMAKHncYQcAAAAAAADYEAp2AAAAAAAAgA2hYAcAAAAAAADYEN4SiyJ9vC2lpEMAAAAAAAA2olvDmiUdQpEehedx8pZYAAAAAAAA4BFBwQ4AAAAAAACwIRTs7kNycrI8PDz0448/PrRjBAYGatGiRQ9tfAAAAAAAADwaKNgBAAAAAAAANoSCHQAAAAAAAGBDrFqw8/Dw0OrVq9WvXz95eXmpW7du+vbbb7Vy5Uq1b99eTZo00Ztvvqnc3FyzT3Jysvr16ydvb2916tRJs2bNUk5OjsWYc+fOVbt27dSuXTtduHBBmZmZCg0NVatWreTn56dhw4bpxIkTZp/NmzerZ8+e8vLy0rPPPqvo6GgVFBSY7UePHtWgQYPk4+Oj7t2767vvvrM4j4KCAkVFRaljx47y9fXVCy+8oMTERLM9OztbISEhatWqlby8vNS3b1/t3r27yOtz/vx5DRkyRF5eXuratavWr19v0X6vuH/88Ud5eHjoyy+/VK9evdS4cWN17dpVmzdvliQlJSXJw8Pjjp8zZ87cz68PAAAAAAAAVmD1O+xmz56tESNGKD4+Xs7OzhoxYoS2bNmiZcuWKTw8XJs2bdJnn30mSUpJSdGwYcPUuXNnrV+/XjNmzNBXX32l6dOnW4y5evVqLVmyRAsWLJCrq6vGjh2r3bt3a9asWVqzZo3KlSun4cOH6+bNm0pMTNT48eP18ssvKyEhQRMmTFBMTIz5/Lhr165p8ODBqly5stasWaOxY8cqKirK4nizZs1SXFycwsLCFB8fr169eumNN95QUlKSJGnevHlKS0tTdHS0NmzYoIYNG+qNN95Qdnb2Pa9NbGys2rZtq3Xr1un555/XhAkTdPDgQUkqMu7bIiIiNG7cOCUkJKhhw4aaNGmSsrOz5efnpx07dpifDRs2qGrVqgoKClKNGjV+9+8TAAAAAAAAxauUtQ/Yt29fBQYGSpKCgoIUFham6dOny83NTfXr19fy5cuVmpoqSYqOjlb79u01bNgwSVLt2rUVGhqqAQMGaNy4capSpYokqVevXmrYsKEk6cSJE9q+fbtiYmIUEBAgSQoLC9OSJUt09epVRUVFqX///nrxxRclSbVq1VJWVpamTZum4OBgJSQk6ObNm/rv//5vlS9fXu7u7jp//rzCwsIkSVlZWYqJidH8+fPVtm1bM66jR49q6dKlCggI0KlTp1S+fHnVrFlTLi4umjRpkrp27SoHB4d7Xptnn30M55m2AAAdRElEQVRWQ4cOlSSNHDlSu3btUkxMjN5///0i475t2LBhateunSTp9ddf18aNG5WWliZvb2+5urpKkvLy8jRhwgRVq1ZNM2bM+N2/SwAAAAAAABQ/qxfsatWqZf5ctmxZ2dvbq2bNmua2MmXKmEtiU1JSdOrUKfn5+ZnthmFIko4fP24W7Nzc3Mz2Y8eOSZK8vb3NbU8++aQmT55sjnno0CGtWrXKbC8oKNCNGzd05swZpaamqk6dOipfvrzZ7uvra/58/Phx5ebmasyYMbK3//8bFG/evKnKlStLulU0Cw4OVsuWLeXn56e2bduqZ8+eKl26tNatW6e//e1vZr8ePXqYxcBfnqckeXl5aefOnfcVt52dnSSpTp06Zruzs7MZ2y+FhYXpxIkTWrNmjZycnAQAAAAAAADbYfWCXalSloe0s7Mzi02/5ujoqOeff16vvvpqobbbd4tJUunSpe86/p3GHD58uHr06FGorWrVqrKzszOLgr/sc9vtAtf8+fNVu3Zti/1uF/CaNWumxMREc/npP/7xDy1evFixsbEKDAyUj4+P2ed2UU1SoTvwDMMwj1dU3Onp6YVi/eU4t3388ceKj4/XihUrLK4hAAAAAAAAbINNvyXW3d1dx48fV+3atc3P5cuXNXPmTGVlZd2xT926dSVJhw8fNrdlZmaqZcuWSk5Olru7u06ePGkx5rFjxxQZGSlJatiwoU6cOKFr166Z/X85Vu3ateXo6Kjz589bjLF+/XrFxcVJkhYsWKD9+/erc+fOCg0N1aZNm+To6KitW7fK2dnZol+lSpXMsY8cOWJxLvv375e7u7t5Le4V9/3Ytm2bIiIi9D//8z/y8vK6734AAAAAAACwHpsu2L366qs6ePCgwsPDdfz4ce3Zs0eTJk1SRkbGXe8Oq1Onjjp16qTQ0FAlJyfr+PHjCgkJkYuLi7y9vTVy5EglJCRo6dKlOnnypLZu3ap33nlHZcqUkZOTk/785z+rQoUKmjhxoo4dO6bt27dr3rx55vhly5bV4MGDNWvWLG3YsEGnT59WTEyMFi5caC7NPXPmjEJDQ5WUlKQzZ85o3bp1ysjIsLiz7k5u3/l24sQJzZo1S4cPH9bw4cMlqci4i5KWlqZx48bplVdeUcuWLXXhwgXzc+PGjfv9lQAAAAAAAOAhs/qS2N/Cw8NDS5Ys0dy5c7Vy5Uq5uLioY8eOmjhx4j37vfvuuwoPD1dwcLDy8/PVvHlzLV++XE5OTmrXrp0iIiK0dOlSzZs3TxUrVtTzzz+vcePGSbq1RPXjjz9WWFiY+vTpoypVqujVV181nzMnSWPHjpWjo6MiIiJ08eJFubm5KSwsTL1795YkTZ06VTNnztRbb72lq1evqnbt2goPD5e/v/894x42bJg2bNigd999V3Xq1FFUVJR5x2BRcRdl48aNyszMVHR0tKKjoy3awsPDzdgBAAAAAABQsuyMXz+wDfiVj7ellHQIAAAAAADARnRrWLPonUqYq6uLLlzIKOkw7snV1eWubTa9JBYAAAAAAAB43HCHHe6LrVel8eh7FP76gUcbOQZrIM/wsJFjsAbyDNZAnuFhexRyjDvsAAAAAAAAgEcEBTsAAAAAAADAhlCwAwAAAAAAAGwIz7BDkWKTUks6BAAAAAAA8Bjr+Ey137Q/z7ADAAAAAAAAUGwo2AEAAAAAAAA2hIKdlXh4eCg+Pr6kwwAAAAAAAICNK1XSATwuduzYoSeeeKKkwwAAAAAAAICNo2BnJa6uriUdAgAAAAAAAB4BLIm1kttLYnNychQeHq6OHTuqcePGatGihUJCQnT9+nVz38TERPXs2VNeXl7q3bu3PvroI3l4eBQa607jSyryGHFxcerataumT5+upk2bauLEiVa4AgAAAAAAALgf3GFnZTNnztSOHTv03nvvqVq1ajp48KAmT54sDw8PDR48WEeOHNHIkSM1YsQIBQUFKTk5WTNmzCjWY0jSyZMn5eXlpX/+85/Kzc19CGcKAAAAAACA34OCnZX5+PjoueeeU9OmTSVJNWvW1MqVK3Xs2DFJ0scffyw/Pz+NHTtWklSnTh2dOHFCH3zwQbEd47bg4GC5ubkVx2kBAAAAAACgmLAk1sqCgoJ0/fp1RUREKDg4WF26dFFycrIKCgokSUeOHJGvr69Fn9uFt+I6hiTZ2dmpZs2aD35CAAAAAAAAKFYU7Kzs7bff1vjx42UYhrp06aKFCxeqefPmZruDg4NFYe1+5OXl/aZjSJK9vb2cnJx+/4kAAAAAAADgoWBJrBUVFBTos88+0/z589WlSxdJt4ptp0+f1lNPPSXp1ssjDh48aNHvwIEDFt8dHR2VmZlpfj916pT585UrV4o8BgAAAAAAAGwXBTsrsrOzk7Ozs7Zs2aIGDRooMzNTS5Ys0dmzZ80XPwwZMkS9evXS/Pnz1aNHD3377bf65JNPLMbx9fVVbGysmjZtqvz8fIWHh5t3yzk7Oxd5DAAAAAAAANgulsRakZ2dnebMmaPvvvtO3bt3V3BwsCpUqKChQ4fq8OHDkqQGDRpo7ty5SkhIUPfu3fWPf/xD/fr1k6OjoznO9OnT5eLioj59+mj06NHq27evqlWrJunW3XdFHQMAAAAAAAC2y84wDKOkg/ijy8vLk6enpyIjI9WtW7d77nvw4EE5OTmpQYMG5ralS5cqNjZWmzdvftih3lFsUmqJHBcAAAAAAECSOj5T7Tft7+rqogsXMh5SNMXD1dXlrm3cYfeQnT9/3iy03c8z5I4cOaJXXnlF27Zt008//aStW7fqo48+Us+ePR92qAAAAAAAALABPMPuIVuxYoVWrFihoKAg+fj4FLl/3759lZ6erunTpys9PV1VqlTRwIED9dprr1kh2rvEFFDP5qvSePQ9Cn/9wKONHIM1kGd42MgxWAN5Bmsgz4B7Y0ks7gsTKR42/sHGw0aOwRrIMzxs5BisgTyDNZBneNgehRy715JYCnYAAAAAAACADeEZdgAAAAAAAIANoWAHAAAAAAAA2BAKdgAAAAAAAIANoWAHAAAAAAAA2BAKdgAAAAAAAIANoWAHAAAAAAAA2BAKdrij/Px8zZo1S23atJGfn59Gjx6tixcvlnRYsGFpaWny8PAo9ElOTpYk7dixQ0FBQfL29laPHj2UmJho0f/SpUsaM2aMmjVrppYtW+q9995TXl6exT4fffSROnbsKB8fHw0ZMkQnT5601unBBrzzzjt6++23LbZZI68OHTqkfv36ycfHR126dNE///nPh3J+KHl3yrEXX3yx0Lz2y33IMdyPixcvatKkSWrTpo2aNWumYcOG6dixY2Y7cxkeVFE5xlyG4nDu3DmNHj1a/v7+atasmcaNG6fz58+b7cxlKA5F5dljNZ8ZwB1ERkYarVu3Nnbs2GEcPnzY6NOnj9GvX7+SDgs2LCEhwQgICDDS09MtPrm5uUZqaqrRuHFjY9GiRUZaWpoRGRlpeHp6GseOHTP79+/f3xgwYICRkpJibN261WjRooUxe/Zssz02Ntbw8/MzNm7caBw9etR47bXXjE6dOhk5OTklcbqwooKCAmPOnDlG/fr1jSlTppjbrZFXly5dMvz9/Y2wsDAjLS3NiImJMRo1amRs377dehcAD93dcqygoMDw8fEx1q1bZzGvZWRkmPuQYyhKfn6+8Ze//MXo27evceDAASM1NdUYPXq00bJlS+Py5cvMZXhgReUYcxmKQ0FBgdGjRw/jlVdeMVJSUoyUlBRj4MCBRq9evQzD4P9lKB5F5dnjNp9RsEMhOTk5hp+fn7FmzRpz2+nTp4369esb+/btK8HIYMsiIyONgQMH3rFt2rRpxqBBgyy2DRo0yJg6daphGIaxf/9+o379+sYPP/xgtsfFxRl+fn7mxNmlSxdj3rx5ZntmZqbh6+trrFu3rrhPBTbkhx9+MAYNGmQEBAQYHTp0sCimWCOvoqKijMDAQCM/P9/cZ/LkycaQIUOK/2RRIu6VY6dOnSqUQ79EjuF+fPfdd0b9+vWNtLQ0c1tOTo7h4+NjrF27lrkMD6yoHGMuQ3FIT083xo4da5w+fdrc9q9//cuoX7++cfXqVeYyFIui8uxxm89YEotCjh49qqysLPn7+5vbatasqRo1apjLG4FfS01N1TPPPHPHtuTkZIt8kqSAgAAzn5KTk1WjRg25ubmZ7f7+/srKylJKSoouXbqkkydPWoxRvnx5NW7cmJz8g9u/f7+qV6+u9evXq2bNmhZt1sir5ORkNW/eXPb29hZj7N+/X4ZhFPv5wvrulWPHjh1TmTJlVKNGjTv2JcdwP6pXr64lS5aoTp065jY7OztJ0rVr15jL8MCKyjHmMhQHV1dXRUZGmv9Wnjt3Tp9++qm8vLxUoUIF5jIUi6Ly7HGbzyjYoZBz585JkqpWrWqxvUqVKmYb8Gupqan66aef1LdvX7Vu3VqDBw/WwYMHJd3KqXvl0/nz51WlSpVC7ZJ09uxZcvIxFhQUpIiICLm6uhZqs0Ze3e0Y169f15UrVx7gzGAr7pVjqampcnFx0fjx49WmTRv16NFDH374oQoKCiSRY7g/Tz75pDp06GDxH/9PPvlEN27cUJs2bZjL8MCKyjHmMhS34OBgtW/fXgcOHNCMGTMk8f8yFL875dnjNp9RsEMh169fl729vRwdHS22Ozk5KScnp4Sigi27ceOGTp8+rczMTE2cOFGLFy9WlSpVNGjQIB0/flw3btyQk5OTRZ9f5tP169dVunRpi3ZHR0fZ2dkpJydH169fl6RC+5CTjzdr5NXdjiFJubm5xXcysElpaWnKzs5WmzZtFB0drQEDBmjevHlasGCBJHIMv8+WLVs0e/ZsDRkyRHXr1mUuQ7H7dY4xl6G4jRkzRqtXr1aTJk00ZMgQnT9/nrkMxe5Oefa4zWelrHo0PBLKlCmjgoIC5eXlqVSp/0+R3NxclS1btgQjg60qU6aM9u7dKycnJ3Mye/fdd/Xdd99p5cqVKl26tG7evGnR55f5VKZMmUKT382bN2UYhsqVK6cyZcqYfe42Bh4/1sirO41x+zu598c3c+ZMZWdn64knnpAkeXh4KCMjQ1FRURo1ahQ5ht8sLi5O06ZNU7du3TRhwgRJzGUoXnfKMeYyFDcPDw9JUmRkpDp06KC1a9cyl6HY3SnPHrf5jDvsUEj16tUlSRcuXLDYnp6eXujWUOA2Z2dni79E2Nvby93dXWfPnlX16tWVnp5usf8v86latWp3zDfp1u3K5CTuxBp5dbcxypUrJxcXl+I7GdikUqVKmf8hvM3Dw0NZWVnKyMggx/CbLF68WCEhIerXr58iIiLM5YvMZSgud8sx5jIUh4sXLyohIcFiW9myZeXm5qbz588zl6FYFJVnj9t8RsEOhTRo0EDly5fXnj17zG0//vijzpw5o+bNm5dgZLBVhw8fVpMmTXT48GFzW35+vo4ePap69eqpadOm2rt3r0WfpKQkNWvWTJLUtGlTnT59WmfPnrVoL1++vBo0aKBKlSrp6aeftsjJrKwsHT58mJx8jFkjr5o2bark5GSLB8wmJSWpSZMmFs8Kwh9T3759zWem3Hbo0CFVqVJFTzzxBDmG+7Zs2TLNmTNHo0eP1rRp08wXAkjMZSge98ox5jIUh59++klvvvmmDh06ZG7LyMjQ999/L3d3d+YyFIui8uxxm88cpk+fPt2qR4TNc3BwUEZGhqKjo1WvXj1lZmZqypQpql27toKDg0s6PNigihUrasOGDdq2bZsaNGigjIwMRURE6OjRo3rvvffk7u6uOXPmKC8vT5UrV9Ynn3yijRs3Kjw8XBUrVlS1atW0Y8cOffnll2rYsKFSUlIUFhaml19+Wa1atZJ066/D8+fPN9/4Exoaqps3b2rq1KlycHAoydOHlaxdu1YVKlRQp06dJEk1atR46Hn19NNPa9myZTpz5oxq1aqlhIQEffjhh5o+fbrF26fwx/DrHLt69ao++OADPfXUUypXrpw2bdqkuXPnasKECfL09CTHcF+OHj2qcePGqXfv3ho+fLiys7PNj52dnZ5++mnmMjyQonIsKyuLuQwPzNXVVUlJSfriiy/k6empS5cu6W9/+5tyc3M1ffp05jIUi6LyLDs7+/GazwzgDm7evGmEh4cb/v7+RpMmTYwxY8YYly5dKumwYMPOnTtnvPnmm0aLFi0MHx8fY8iQIcZ//vMfs/2rr74yunXrZjRu3Njo2bOnsXPnTov+6enpRnBwsOHj42O0atXKmDVrlpGfn2+xT1RUlNG6dWvD19fXGDp0qPHDDz9Y5dxgGwYNGmRMmTLFYps18uqbb74xXnjhBaNx48ZGly5djM8///zhnCBK3K9zrKCgwPjggw+MLl26mL//VatWWfQhx1CUWbNmGfXr17/jZ+HChYZhMJfhwRSVY8xlKC6XLl0yJk2aZLRo0cLw8/MzRo0aZZw7d85sZy5DcbhXnj1u85mdYfziPj8AAAAAAAAAJYqF3gAAAAAAAIANoWAHAAAAAAAA2BAKdgAAAAAAAIANoWAHAAAAAAAA2BAKdgAAAAAAAIANoWAHAAAAAAAA2BAKdgAAALAwevRoeXh4aNWqVSUdilXFxcXJw8PD4tOoUSMFBATo9ddf13/+858ixwgMDNTbb79thWgBAMAfmZ1hGEZJBwEAAADbcOXKFbVt21Z16tRRqVKltHbt2pIOyWri4uIUEhKixYsXq2LFipKk/Px8nT17VnPmzNG1a9e0YcMGubq63nWMI0eOyMXFRW5ubtYKGwAA/AGVKukAAAAAYDvWr1+v0qVLa/z48RoxYoQOHjwob2/vkg7Lqho1aqRq1apZbKtevboGDBigtWvXasSIEffsCwAA8KBYEgsAAABTXFycWrdurbZt26pKlSr69NNPzbaQkBC1bdtWBQUFFn3efvttBQYG6vbCjb1792rgwIHy8fFRQECApk6dqp9//tniGF5eXlq1apVatWqlgIAA/fDDD8rPz9eSJUvUvXt3eXt7y9fXV/3791dSUpLF8TZv3qygoCB5e3urR48e2rlzpxo1aqS4uDhznzNnzmjs2LFq3ry5fH19NWzYMKWlpf3u6+Lp6WmOK0nz58/Xs88+q3nz5ql58+Zq166dsrKyCi2JzczM1N///ne1adNGvr6+6tu3r3bt2mUxdmxsrLp166bGjRsrMDBQS5cuFYtgAAB4vFGwAwAAgCQpJSVFKSkpCgoKkr29vYKCgrRhwwZlZmZKkoKCgpSenq7k5GSzT25urv71r3+pR48esrOz0969ezVkyBCVL19ec+fO1cSJE7V161YNGzZMeXl5Zr+bN28qJiZG4eHhCgkJUa1atRQREaGoqCj1799fy5cv19///ndduXJFY8aM0fXr1yVJu3bt0qhRo/TMM89owYIF6t69u0aNGqX8/Hxz7MuXL6t///46evSopk+frvfff19ZWVkaMGCAWXD7rU6ePClJqlWrlrnt9OnT2rlzp+bMmaOQkBCVL1/eok9+fr6GDh2qzz//XMHBwVq0aJGqV6+uESNG6MiRI5KkJUuW6J133lHbtm0VFRWlPn36aN68eZo5c+bvihMAAPwxsCQWAAAAkqQ1a9aoUqVKat++vSSpV69eWrZsmeLj4zVw4EAFBASoevXqSkhIkL+/vyRpx44dunbtmnr27ClJmjVrlurWrauoqCjZ29/623CjRo3Uq1cvbdiwwdzPMAz99a9/NY8lSenp6XrzzTc1cOBAc1vp0qU1atQopaamytvbWwsXLpSnp6ciIyMlSe3atZO9vb3ef/99s8/HH3+sa9euKTY21lza2qZNG3Xu3FmLFy/WjBkz7nkd8vPzzeLijRs3lJqaqhkzZsjZ2Vk9evQw98vLy1NISIh8fX3vOM62bdt04MABLVmyRB06dJAkBQQE6MUXX1RSUpLc3Ny0aNEiDRw4UCEhIWac5cqV08yZM/Xyyy/rqaeeumesAADgj4k77AAAAKDc3FytX79enTt3VnZ2tn7++We5urrK09PTXBZrZ2enHj16aNOmTWZBKyEhQZ6enqpbt66uX7+uAwcOqEOHDiooKFBeXp7y8vJUr149PfXUU4WWgjZo0MDie2RkpF566SVdvnxZycnJWrNmjdatWyfp1h15ubm5+uabb9SlSxeLft26dbP4vnv3bnl6eqpy5cpmDKVKlVLr1q0LxXAngYGB8vT0lKenp5o2bap+/fopOztb8+fPV5UqVSz2bdiw4V3H2bdvn5ycnCyKkg4ODlq7dq2GDBmib775Rjdu3FBgYKAZZ15engIDA5Wfn6+vv/66yFgBAMAfE3fYAQAAQF999ZWuXr2qVatWadWqVYXav/32W/n6+iooKEhLly7V7t271axZM/373//W2LFjJUk///yzCgoKFBUVpaioqEJjpKenW3z/9RLSQ4cOKTQ0VIcOHVLZsmXl7u5u3mFmGIauXr2q/Px8Pfnkkxb9fv3W1qtXr+rUqVPmc+d+ydHRschrsXTpUvMtsY6OjqpUqdId3wzr4OCg0qVL33Wcq1evqmLFirKzs7truyQNHTr0ju2/vl4AAODxQcEOAAAAiouL09NPP62wsDCL7Xl5eXr99df16aefytfXV+7u7vL09NQXX3yhzMxM5eTkqHv37pJuFeDs7Ow0dOhQ/fnPfy50jF8X6H4pMzNTw4cPV8OGDZWQkKBnnnlG9vb2SkxM1JdffilJqlSpkhwdHXX58mWLvpcuXbL47uzsrBYtWmj8+PG/61p4eHgUekvs7+Hi4qIrV64U2n7w4EE5OTnJxcVF0q07C93c3Art9+u7+QAAwOODJbEAAACPufT0dG3fvl3PPfecAgICLD6tW7dWx44dtWHDBvNNrz179lRiYqI2btyo1q1bq1KlSpJuFcoaNWqkkydPysvLy/zUqVNHc+bM0YEDB+4aw4kTJ3T16lUNHjxY7u7u5vPvtm3bJunWHXYODg7y8/PTli1bLPpu3rzZ4ru/v7++//571a1b1yKO2NhYJSQkFNt1K0rTpk2Vk5OjnTt3mtvy8/M1YcIExcTEyMfHR46OjkpPT7eIMy8vT5GRkbpw4YLVYgUAALaFgh0AAMBjLj4+Xvn5+Xruuefu2P7888/rxo0bio+PlyR1795dly9f1ubNm82XSNw2ZswYffXVV5o8ebK2bdumzZs3a9iwYdq/f/8dl6jeVqdOHTk7O2vRokVKTEzU9u3bNXXqVK1cuVKSlJ2dLUl64403dPDgQb311lvavn27PvroI/MFFLeLfEOGDFFubq6GDh2qL774Qrt27dLEiRMVGxur+vXrP9jF+g06duwob29vTZw4UatXr9bOnTv11ltv6fz58xo8eLAqVqyooUOHKjIyUgsWLNDu3bu1Zs0ajRo1SmfPnlW9evWsFisAALAtFOwAAAAec3FxcWrQoIHq1q17x/Z27dqpYsWK5ssnKleurNatW6t06dL605/+ZLFv+/bttXz5cp06dUqjRo3SlClT5OzsrJiYmHsWy1xcXLRo0SLl5+dr9OjRmjRpks6ePasVK1aofPny2rdvn6Rbb1mNjIxUSkqKRo4cqbi4OPMNq+XKlZMkVa1aVatWrVKVKlU0bdo0BQcHKy0tTbNnz1bv3r0f+HrdLwcHB0VHR6tTp06aPXu23njjDV28eFEffviheS3GjRun8ePHKyEhQa+++qoiIyPVtm1bxcTE3PP5eAAA4I/NzjAMo6SDAAAAAO7Hli1bVKNGDYs3zCYmJmrEiBGKj48v9OZZAACARxEvnQAAAMAjIzExUVu2bNH48ePl5uam06dPa968efL396dYBwAA/jC4ww4AAACPjOvXr2vWrFnasmWLLly4oEqVKqlz584aO3asnJ2dSzo8AACAYkHBDgAAAAAAALAhvHQCAAAAAAAAsCEU7AAAAAAAAAAbQsEOAAAAAAAAsCEU7AAAAAAAAAAbQsEOAAAAAAAAsCEU7AAAAAAAAAAb8n8ZS0KoQVtU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 descr="Price ran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304"/>
            <a:ext cx="8134669" cy="3286148"/>
          </a:xfrm>
          <a:prstGeom prst="rect">
            <a:avLst/>
          </a:prstGeom>
        </p:spPr>
      </p:pic>
      <p:sp>
        <p:nvSpPr>
          <p:cNvPr id="9" name="Shape 81"/>
          <p:cNvSpPr txBox="1">
            <a:spLocks/>
          </p:cNvSpPr>
          <p:nvPr/>
        </p:nvSpPr>
        <p:spPr>
          <a:xfrm>
            <a:off x="500034" y="142858"/>
            <a:ext cx="5715040" cy="7143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" sz="2400" dirty="0" smtClean="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rPr>
              <a:t>Classification based on Price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3214678" y="1643056"/>
            <a:ext cx="285752" cy="1428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Brace 10"/>
          <p:cNvSpPr/>
          <p:nvPr/>
        </p:nvSpPr>
        <p:spPr>
          <a:xfrm>
            <a:off x="4643438" y="3071816"/>
            <a:ext cx="214314" cy="7858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e 11"/>
          <p:cNvSpPr/>
          <p:nvPr/>
        </p:nvSpPr>
        <p:spPr>
          <a:xfrm>
            <a:off x="7858148" y="3929072"/>
            <a:ext cx="214314" cy="5000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3571868" y="2214560"/>
            <a:ext cx="192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Price Segment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929190" y="3286130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Medium Price Segment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7929586" y="3857634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Premium Cars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sp>
        <p:nvSpPr>
          <p:cNvPr id="6" name="Shape 81"/>
          <p:cNvSpPr txBox="1">
            <a:spLocks/>
          </p:cNvSpPr>
          <p:nvPr/>
        </p:nvSpPr>
        <p:spPr>
          <a:xfrm>
            <a:off x="500034" y="142858"/>
            <a:ext cx="5715040" cy="64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" sz="2400" dirty="0" smtClean="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rPr>
              <a:t>Attributes Correlating with Price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7" name="Picture 6" descr="Pric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8"/>
            <a:ext cx="7358082" cy="1795723"/>
          </a:xfrm>
          <a:prstGeom prst="rect">
            <a:avLst/>
          </a:prstGeom>
        </p:spPr>
      </p:pic>
      <p:pic>
        <p:nvPicPr>
          <p:cNvPr id="8" name="Picture 7" descr="Price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8940"/>
            <a:ext cx="3571868" cy="1745131"/>
          </a:xfrm>
          <a:prstGeom prst="rect">
            <a:avLst/>
          </a:prstGeom>
        </p:spPr>
      </p:pic>
      <p:pic>
        <p:nvPicPr>
          <p:cNvPr id="9" name="Picture 8" descr="Price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2" y="2857502"/>
            <a:ext cx="3000396" cy="2177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sp>
        <p:nvSpPr>
          <p:cNvPr id="6" name="Shape 81"/>
          <p:cNvSpPr txBox="1">
            <a:spLocks/>
          </p:cNvSpPr>
          <p:nvPr/>
        </p:nvSpPr>
        <p:spPr>
          <a:xfrm>
            <a:off x="500034" y="214296"/>
            <a:ext cx="5715040" cy="571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" sz="2400" dirty="0" smtClean="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rPr>
              <a:t>Price Distribution Based on Wheel Drive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7" name="Picture 6" descr="Price Distribution Wheel Dr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071552"/>
            <a:ext cx="5357850" cy="3800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pic>
        <p:nvPicPr>
          <p:cNvPr id="6" name="Picture 5" descr="Price Distribution Body Sty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643056"/>
            <a:ext cx="7286676" cy="3095925"/>
          </a:xfrm>
          <a:prstGeom prst="rect">
            <a:avLst/>
          </a:prstGeom>
        </p:spPr>
      </p:pic>
      <p:sp>
        <p:nvSpPr>
          <p:cNvPr id="7" name="Shape 81"/>
          <p:cNvSpPr txBox="1">
            <a:spLocks/>
          </p:cNvSpPr>
          <p:nvPr/>
        </p:nvSpPr>
        <p:spPr>
          <a:xfrm>
            <a:off x="571472" y="428610"/>
            <a:ext cx="5715040" cy="571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" sz="2400" dirty="0" smtClean="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rPr>
              <a:t>Average Price of Body Styles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398</Words>
  <PresentationFormat>On-screen Show (16:9)</PresentationFormat>
  <Paragraphs>174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Lato Light</vt:lpstr>
      <vt:lpstr>Lato Hairline</vt:lpstr>
      <vt:lpstr>Calibri</vt:lpstr>
      <vt:lpstr>Wingdings</vt:lpstr>
      <vt:lpstr>Cordia New</vt:lpstr>
      <vt:lpstr>Eglamour template</vt:lpstr>
      <vt:lpstr>Exploratory Data Analysis on AUTOMOBILES</vt:lpstr>
      <vt:lpstr>Shahbaz</vt:lpstr>
      <vt:lpstr>Introduction</vt:lpstr>
      <vt:lpstr>Dataset Description</vt:lpstr>
      <vt:lpstr>Price Analysis</vt:lpstr>
      <vt:lpstr>Slide 6</vt:lpstr>
      <vt:lpstr>Slide 7</vt:lpstr>
      <vt:lpstr>Slide 8</vt:lpstr>
      <vt:lpstr>Slide 9</vt:lpstr>
      <vt:lpstr>Slide 10</vt:lpstr>
      <vt:lpstr>Classification of Cars Based on Engine Power</vt:lpstr>
      <vt:lpstr>Average Peak RPM Comparison on Wheel Drive</vt:lpstr>
      <vt:lpstr>Factors Influencing &amp; Influenced by the Engine Power</vt:lpstr>
      <vt:lpstr>Mileage Analysis</vt:lpstr>
      <vt:lpstr>Mileage Comparison of Cars</vt:lpstr>
      <vt:lpstr>Slide 16</vt:lpstr>
      <vt:lpstr>Mileage Comparison With Other Attributes</vt:lpstr>
      <vt:lpstr>Slide 18</vt:lpstr>
      <vt:lpstr>Best Budget Car  Analysis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Shahbaz</dc:creator>
  <cp:lastModifiedBy>USER</cp:lastModifiedBy>
  <cp:revision>88</cp:revision>
  <dcterms:modified xsi:type="dcterms:W3CDTF">2017-12-09T11:10:31Z</dcterms:modified>
</cp:coreProperties>
</file>